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84" r:id="rId6"/>
    <p:sldId id="283" r:id="rId7"/>
    <p:sldId id="275" r:id="rId8"/>
    <p:sldId id="281" r:id="rId9"/>
    <p:sldId id="258" r:id="rId10"/>
    <p:sldId id="279" r:id="rId11"/>
    <p:sldId id="27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DA9D1-C16F-93E8-08F5-744DB8A3A55F}" v="207" dt="2023-06-04T09:35:29.036"/>
    <p1510:client id="{1D62A63D-39D9-C1AF-26AF-A3BE5798B16E}" v="38" dt="2023-06-07T09:21:42.931"/>
    <p1510:client id="{2AA6BFCC-83A1-A367-5EA5-A8CC25D9AE3B}" v="1101" dt="2023-06-04T12:02:15.510"/>
    <p1510:client id="{2D7596C1-BB69-B6C0-DCEF-92E1E1204B9E}" v="435" dt="2023-06-04T09:09:33.913"/>
    <p1510:client id="{2DD0AE2C-C4EB-45C0-824B-72FDDFC94A7C}" v="3523" dt="2023-06-05T01:46:33.318"/>
    <p1510:client id="{7A63A66D-B582-0373-ED46-9A03EB58EEB8}" v="272" vWet="273" dt="2023-06-04T12:50:42.261"/>
    <p1510:client id="{7B0B22C4-73EF-C66F-8317-4C4327A3EA5E}" v="712" dt="2023-06-04T12:10:43.098"/>
    <p1510:client id="{835B6A49-A6ED-866B-6B84-E3A0BB482B16}" v="4" dt="2023-06-07T11:17:04.722"/>
    <p1510:client id="{8A23ECAE-8E88-4033-9D16-470FE58FAC7E}" v="309" vWet="311" dt="2023-06-04T12:28:20.137"/>
    <p1510:client id="{931BF646-C6B3-340D-20E8-6BCA558ACB16}" v="1" dt="2023-06-07T15:29:59.182"/>
    <p1510:client id="{F3A0660D-E69C-DE3E-0036-448631DE0B6B}" v="9" dt="2023-06-04T15:19:03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521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180C6EE-4C15-BBAC-B673-223E950966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502E23-1331-3E59-963F-475CBE772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8B770-EAA0-426E-B0CA-C30015BF545D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19B18D-1229-C5D4-3B0B-EEECB28069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CDD80D-5A63-AEA8-101E-31183E5F37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A6419-951E-4C30-9B9C-C3D373CD17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025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7990C-7CDF-4D9B-9FDA-C2CB30F78EC9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E3EA7-EBA5-42EC-86B9-21045E34A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107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latin typeface="Calibri"/>
                <a:ea typeface="맑은 고딕"/>
                <a:cs typeface="Calibri"/>
              </a:rPr>
              <a:t>제작한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광변조기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데이터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자동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분석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프로그램에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대해서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발표하겠습니다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3EA7-EBA5-42EC-86B9-21045E34A4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1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먼저 이 프로젝트의 배경과 목적입니다. 저희는 현재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wafer</a:t>
            </a:r>
            <a:r>
              <a:rPr lang="ko-KR" altLang="en-US">
                <a:latin typeface="Calibri"/>
                <a:ea typeface="맑은 고딕"/>
                <a:cs typeface="Calibri"/>
              </a:rPr>
              <a:t> 단위로 제작된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광변조기의</a:t>
            </a:r>
            <a:r>
              <a:rPr lang="ko-KR" altLang="en-US">
                <a:latin typeface="Calibri"/>
                <a:ea typeface="맑은 고딕"/>
                <a:cs typeface="Calibri"/>
              </a:rPr>
              <a:t> 특성을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die</a:t>
            </a:r>
            <a:r>
              <a:rPr lang="ko-KR" altLang="en-US">
                <a:latin typeface="Calibri"/>
                <a:ea typeface="맑은 고딕"/>
                <a:cs typeface="Calibri"/>
              </a:rPr>
              <a:t> 단위로 측정한 데이터를 가지고 있고, 이 데이터를 이용해 소자의 광 특성 및 전기적 특성을 분석해야 하는 상황입니다. 따라서 이 프로젝트의 목적은 각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die별로</a:t>
            </a:r>
            <a:r>
              <a:rPr lang="ko-KR" altLang="en-US">
                <a:latin typeface="Calibri"/>
                <a:ea typeface="맑은 고딕"/>
                <a:cs typeface="Calibri"/>
              </a:rPr>
              <a:t> 측정된 데이터들이 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wafer</a:t>
            </a:r>
            <a:r>
              <a:rPr lang="ko-KR" altLang="en-US">
                <a:latin typeface="Calibri"/>
                <a:ea typeface="맑은 고딕"/>
                <a:cs typeface="Calibri"/>
              </a:rPr>
              <a:t>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Lot</a:t>
            </a:r>
            <a:r>
              <a:rPr lang="ko-KR" altLang="en-US">
                <a:latin typeface="Calibri"/>
                <a:ea typeface="맑은 고딕"/>
                <a:cs typeface="Calibri"/>
              </a:rPr>
              <a:t> 단위로 굉장히 많아졌을 때에 일일이 분석을 실시하는 것 대신 </a:t>
            </a:r>
            <a:r>
              <a:rPr lang="ko-KR" altLang="en-US">
                <a:ea typeface="맑은 고딕"/>
              </a:rPr>
              <a:t>자동화</a:t>
            </a:r>
            <a:r>
              <a:rPr lang="ko-KR">
                <a:ea typeface="맑은 고딕"/>
              </a:rPr>
              <a:t> 프로그램을 제작하여 </a:t>
            </a:r>
            <a:r>
              <a:rPr lang="ko-KR" altLang="en-US">
                <a:latin typeface="Calibri"/>
                <a:ea typeface="맑은 고딕"/>
                <a:cs typeface="Calibri"/>
              </a:rPr>
              <a:t>빠르고 정확하게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Wafer</a:t>
            </a:r>
            <a:r>
              <a:rPr lang="ko-KR" altLang="en-US">
                <a:latin typeface="Calibri"/>
                <a:ea typeface="맑은 고딕"/>
                <a:cs typeface="Calibri"/>
              </a:rPr>
              <a:t> 간의 데이터를 비교하고 특성이 좋은 소자와 그렇지 않은 소자를 구분해 내는 것입니다.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3EA7-EBA5-42EC-86B9-21045E34A4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32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다음은 </a:t>
            </a:r>
            <a:r>
              <a:rPr lang="ko-KR">
                <a:ea typeface="맑은 고딕"/>
              </a:rPr>
              <a:t>저희가 제작한 </a:t>
            </a:r>
            <a:r>
              <a:rPr lang="ko-KR" altLang="en-US">
                <a:ea typeface="맑은 고딕"/>
              </a:rPr>
              <a:t>프로그램의 간략한 작동 방식입니다</a:t>
            </a:r>
            <a:r>
              <a:rPr 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 </a:t>
            </a:r>
            <a:r>
              <a:rPr lang="ko-KR">
                <a:ea typeface="맑은 고딕"/>
              </a:rPr>
              <a:t>사용자가 처음 </a:t>
            </a:r>
            <a:r>
              <a:rPr lang="ko-KR" err="1">
                <a:ea typeface="맑은 고딕"/>
              </a:rPr>
              <a:t>run.py를</a:t>
            </a:r>
            <a:r>
              <a:rPr lang="ko-KR">
                <a:ea typeface="맑은 고딕"/>
              </a:rPr>
              <a:t> 실행하게 되면 GUI 모듈이 실행되면서 GUI 창이 보여지게 됩니다. 여기서 </a:t>
            </a:r>
            <a:r>
              <a:rPr lang="ko-KR" err="1">
                <a:ea typeface="맑은 고딕"/>
              </a:rPr>
              <a:t>default</a:t>
            </a:r>
            <a:r>
              <a:rPr lang="ko-KR">
                <a:ea typeface="맑은 고딕"/>
              </a:rPr>
              <a:t> 버튼을 클릭하게 되면, </a:t>
            </a:r>
            <a:r>
              <a:rPr lang="ko-KR" err="1">
                <a:ea typeface="맑은 고딕"/>
              </a:rPr>
              <a:t>data</a:t>
            </a:r>
            <a:r>
              <a:rPr lang="ko-KR">
                <a:ea typeface="맑은 고딕"/>
              </a:rPr>
              <a:t> 폴더에 존재하는 모든 </a:t>
            </a:r>
            <a:r>
              <a:rPr lang="ko-KR" err="1">
                <a:ea typeface="맑은 고딕"/>
              </a:rPr>
              <a:t>lot</a:t>
            </a:r>
            <a:r>
              <a:rPr lang="ko-KR">
                <a:ea typeface="맑은 고딕"/>
              </a:rPr>
              <a:t>, </a:t>
            </a:r>
            <a:r>
              <a:rPr lang="ko-KR" err="1">
                <a:ea typeface="맑은 고딕"/>
              </a:rPr>
              <a:t>wafer</a:t>
            </a:r>
            <a:r>
              <a:rPr lang="ko-KR">
                <a:ea typeface="맑은 고딕"/>
              </a:rPr>
              <a:t>, </a:t>
            </a:r>
            <a:r>
              <a:rPr lang="ko-KR" err="1">
                <a:ea typeface="맑은 고딕"/>
              </a:rPr>
              <a:t>die에</a:t>
            </a:r>
            <a:r>
              <a:rPr lang="ko-KR">
                <a:ea typeface="맑은 고딕"/>
              </a:rPr>
              <a:t> 대한 측정 </a:t>
            </a:r>
            <a:r>
              <a:rPr lang="ko-KR" altLang="en-US">
                <a:ea typeface="맑은 고딕"/>
              </a:rPr>
              <a:t>데이터들이 오른쪽 </a:t>
            </a:r>
            <a:r>
              <a:rPr lang="ko-KR" err="1">
                <a:ea typeface="맑은 고딕"/>
              </a:rPr>
              <a:t>main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skill에</a:t>
            </a:r>
            <a:r>
              <a:rPr lang="ko-KR">
                <a:ea typeface="맑은 고딕"/>
              </a:rPr>
              <a:t> 나와있는 총 6개의 </a:t>
            </a:r>
            <a:r>
              <a:rPr lang="ko-KR" altLang="en-US">
                <a:ea typeface="맑은 고딕"/>
              </a:rPr>
              <a:t>그래프 형태로 정리된 파일들과 </a:t>
            </a:r>
            <a:r>
              <a:rPr lang="ko-KR" altLang="en-US" err="1">
                <a:ea typeface="맑은 고딕"/>
              </a:rPr>
              <a:t>csv파일이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result</a:t>
            </a:r>
            <a:r>
              <a:rPr lang="ko-KR" altLang="en-US">
                <a:ea typeface="맑은 고딕"/>
              </a:rPr>
              <a:t> 폴더에 저장됩니다. 만약 선택적으로 어떤 </a:t>
            </a:r>
            <a:r>
              <a:rPr lang="ko-KR" altLang="en-US" err="1">
                <a:ea typeface="맑은 고딕"/>
              </a:rPr>
              <a:t>wafer의</a:t>
            </a:r>
            <a:r>
              <a:rPr lang="ko-KR" altLang="en-US">
                <a:ea typeface="맑은 고딕"/>
              </a:rPr>
              <a:t> 특정 </a:t>
            </a:r>
            <a:r>
              <a:rPr lang="ko-KR" altLang="en-US" err="1">
                <a:ea typeface="맑은 고딕"/>
              </a:rPr>
              <a:t>die</a:t>
            </a:r>
            <a:r>
              <a:rPr lang="ko-KR" altLang="en-US">
                <a:ea typeface="맑은 고딕"/>
              </a:rPr>
              <a:t> 데이터를 확인하고 싶다면 </a:t>
            </a:r>
            <a:r>
              <a:rPr lang="ko-KR" altLang="en-US" err="1">
                <a:ea typeface="맑은 고딕"/>
              </a:rPr>
              <a:t>GUI에서</a:t>
            </a:r>
            <a:r>
              <a:rPr lang="ko-KR" altLang="en-US">
                <a:ea typeface="맑은 고딕"/>
              </a:rPr>
              <a:t> 원하는 </a:t>
            </a:r>
            <a:r>
              <a:rPr lang="ko-KR" altLang="en-US" err="1">
                <a:ea typeface="맑은 고딕"/>
              </a:rPr>
              <a:t>wafer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die</a:t>
            </a:r>
            <a:r>
              <a:rPr lang="ko-KR" altLang="en-US">
                <a:ea typeface="맑은 고딕"/>
              </a:rPr>
              <a:t> 범위를 지정하는 체크박스를 다중 선택하여 </a:t>
            </a:r>
            <a:r>
              <a:rPr lang="ko-KR" altLang="en-US" err="1">
                <a:ea typeface="맑은 고딕"/>
              </a:rPr>
              <a:t>confirm</a:t>
            </a:r>
            <a:r>
              <a:rPr lang="ko-KR" altLang="en-US">
                <a:ea typeface="맑은 고딕"/>
              </a:rPr>
              <a:t> 버튼을 누르면 </a:t>
            </a:r>
            <a:r>
              <a:rPr lang="ko-KR" altLang="en-US" err="1">
                <a:ea typeface="맑은 고딕"/>
              </a:rPr>
              <a:t>graph_show</a:t>
            </a:r>
            <a:r>
              <a:rPr lang="ko-KR" altLang="en-US">
                <a:ea typeface="맑은 고딕"/>
              </a:rPr>
              <a:t> 모듈이 실행되고 특정 데이터들만 선별하여 확인하고 저장할 수 있습니다. 이 외에 엑셀 파일 만을 제작하고자 하는 경우 </a:t>
            </a:r>
            <a:r>
              <a:rPr lang="ko-KR" altLang="en-US" err="1">
                <a:ea typeface="맑은 고딕"/>
              </a:rPr>
              <a:t>create_csv</a:t>
            </a:r>
            <a:r>
              <a:rPr lang="ko-KR" altLang="en-US">
                <a:ea typeface="맑은 고딕"/>
              </a:rPr>
              <a:t> 버튼을 누르면 </a:t>
            </a:r>
            <a:r>
              <a:rPr lang="ko-KR" altLang="en-US" err="1">
                <a:ea typeface="맑은 고딕"/>
              </a:rPr>
              <a:t>produce_csv</a:t>
            </a:r>
            <a:r>
              <a:rPr lang="ko-KR" altLang="en-US">
                <a:ea typeface="맑은 고딕"/>
              </a:rPr>
              <a:t> 모듈이 실행되어 엑셀 파일만이 </a:t>
            </a:r>
            <a:r>
              <a:rPr lang="ko-KR" altLang="en-US" err="1">
                <a:ea typeface="맑은 고딕"/>
              </a:rPr>
              <a:t>res</a:t>
            </a:r>
            <a:r>
              <a:rPr lang="ko-KR" altLang="en-US">
                <a:ea typeface="맑은 고딕"/>
              </a:rPr>
              <a:t> 폴더에 저장됩니다.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3EA7-EBA5-42EC-86B9-21045E34A4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8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다음으로 이 프로그램에서 데이터를 처리하는데 사용한 </a:t>
            </a:r>
            <a:r>
              <a:rPr lang="ko-KR" err="1">
                <a:ea typeface="맑은 고딕"/>
              </a:rPr>
              <a:t>fitting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model에</a:t>
            </a:r>
            <a:r>
              <a:rPr lang="ko-KR">
                <a:ea typeface="맑은 고딕"/>
              </a:rPr>
              <a:t> 관한 내용입니다. I-V 데이터에 대해서 피팅을 </a:t>
            </a:r>
            <a:r>
              <a:rPr lang="ko-KR" err="1">
                <a:ea typeface="맑은 고딕"/>
              </a:rPr>
              <a:t>진행할때</a:t>
            </a:r>
            <a:r>
              <a:rPr lang="ko-KR">
                <a:ea typeface="맑은 고딕"/>
              </a:rPr>
              <a:t>, 0.5V 미만 구간에서는 </a:t>
            </a:r>
            <a:r>
              <a:rPr lang="ko-KR" err="1">
                <a:ea typeface="맑은 고딕"/>
              </a:rPr>
              <a:t>R_square가</a:t>
            </a:r>
            <a:r>
              <a:rPr lang="ko-KR">
                <a:ea typeface="맑은 고딕"/>
              </a:rPr>
              <a:t> 가장 높을 때의 차수로 다항식 피팅을 진행하였고, 0.5V 이상 구간에서는 </a:t>
            </a:r>
            <a:r>
              <a:rPr lang="ko-KR" err="1">
                <a:ea typeface="맑은 고딕"/>
              </a:rPr>
              <a:t>p-n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junction에서의</a:t>
            </a:r>
            <a:r>
              <a:rPr lang="ko-KR">
                <a:ea typeface="맑은 고딕"/>
              </a:rPr>
              <a:t> I-V 관계를 나타내는 </a:t>
            </a:r>
            <a:r>
              <a:rPr lang="ko-KR" err="1">
                <a:ea typeface="맑은 고딕"/>
              </a:rPr>
              <a:t>쇼클리</a:t>
            </a:r>
            <a:r>
              <a:rPr lang="ko-KR">
                <a:ea typeface="맑은 고딕"/>
              </a:rPr>
              <a:t>-다이오드 모델을 적용하여 </a:t>
            </a:r>
            <a:r>
              <a:rPr lang="ko-KR" err="1">
                <a:ea typeface="맑은 고딕"/>
              </a:rPr>
              <a:t>fitting을</a:t>
            </a:r>
            <a:r>
              <a:rPr lang="ko-KR">
                <a:ea typeface="맑은 고딕"/>
              </a:rPr>
              <a:t> 진행했습니다. </a:t>
            </a:r>
            <a:br>
              <a:rPr lang="ko-KR">
                <a:cs typeface="+mn-lt"/>
              </a:rPr>
            </a:br>
            <a:r>
              <a:rPr lang="ko-KR">
                <a:ea typeface="맑은 고딕"/>
              </a:rPr>
              <a:t>두 번째로 </a:t>
            </a:r>
            <a:r>
              <a:rPr lang="ko-KR" err="1">
                <a:ea typeface="맑은 고딕"/>
              </a:rPr>
              <a:t>TR_flattening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process를</a:t>
            </a:r>
            <a:r>
              <a:rPr lang="ko-KR">
                <a:ea typeface="맑은 고딕"/>
              </a:rPr>
              <a:t> 진행하기에 앞서 이에 필요한 </a:t>
            </a:r>
            <a:r>
              <a:rPr lang="ko-KR" err="1">
                <a:ea typeface="맑은 고딕"/>
              </a:rPr>
              <a:t>reference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data를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fitting</a:t>
            </a:r>
            <a:r>
              <a:rPr lang="ko-KR">
                <a:ea typeface="맑은 고딕"/>
              </a:rPr>
              <a:t> 하였는데, 이는 </a:t>
            </a:r>
            <a:r>
              <a:rPr lang="ko-KR" err="1">
                <a:ea typeface="맑은 고딕"/>
              </a:rPr>
              <a:t>IV와</a:t>
            </a:r>
            <a:r>
              <a:rPr lang="ko-KR">
                <a:ea typeface="맑은 고딕"/>
              </a:rPr>
              <a:t> 동일하게 </a:t>
            </a:r>
            <a:r>
              <a:rPr lang="ko-KR" err="1">
                <a:ea typeface="맑은 고딕"/>
              </a:rPr>
              <a:t>R_square가</a:t>
            </a:r>
            <a:r>
              <a:rPr lang="ko-KR">
                <a:ea typeface="맑은 고딕"/>
              </a:rPr>
              <a:t> 가장 큰 차수에 대하여 다항식 피팅을 진행했습니다. </a:t>
            </a:r>
            <a:br>
              <a:rPr lang="ko-KR">
                <a:cs typeface="+mn-lt"/>
              </a:rPr>
            </a:br>
            <a:r>
              <a:rPr lang="ko-KR">
                <a:ea typeface="맑은 고딕"/>
              </a:rPr>
              <a:t>마지막으로 전체 </a:t>
            </a:r>
            <a:r>
              <a:rPr lang="ko-KR" err="1">
                <a:ea typeface="맑은 고딕"/>
              </a:rPr>
              <a:t>Transmission에</a:t>
            </a:r>
            <a:r>
              <a:rPr lang="ko-KR">
                <a:ea typeface="맑은 고딕"/>
              </a:rPr>
              <a:t> 대해서 </a:t>
            </a:r>
            <a:r>
              <a:rPr lang="ko-KR" err="1">
                <a:ea typeface="맑은 고딕"/>
              </a:rPr>
              <a:t>fitting</a:t>
            </a:r>
            <a:r>
              <a:rPr lang="ko-KR">
                <a:ea typeface="맑은 고딕"/>
              </a:rPr>
              <a:t> 하였는데 이후 적용될 </a:t>
            </a:r>
            <a:r>
              <a:rPr lang="ko-KR" err="1">
                <a:ea typeface="맑은 고딕"/>
              </a:rPr>
              <a:t>fitting</a:t>
            </a:r>
            <a:r>
              <a:rPr lang="ko-KR">
                <a:ea typeface="맑은 고딕"/>
              </a:rPr>
              <a:t> 모델을 적용하기 위해서, </a:t>
            </a:r>
            <a:r>
              <a:rPr lang="ko-KR" err="1">
                <a:ea typeface="맑은 고딕"/>
              </a:rPr>
              <a:t>input으로</a:t>
            </a:r>
            <a:r>
              <a:rPr lang="ko-KR">
                <a:ea typeface="맑은 고딕"/>
              </a:rPr>
              <a:t> 넣어준 빛이 모든 파장에 대해 균일한 </a:t>
            </a:r>
            <a:r>
              <a:rPr lang="ko-KR" err="1">
                <a:ea typeface="맑은 고딕"/>
              </a:rPr>
              <a:t>power일</a:t>
            </a:r>
            <a:r>
              <a:rPr lang="ko-KR">
                <a:ea typeface="맑은 고딕"/>
              </a:rPr>
              <a:t> 때로 바꿔주는 </a:t>
            </a:r>
            <a:r>
              <a:rPr lang="ko-KR" err="1">
                <a:ea typeface="맑은 고딕"/>
              </a:rPr>
              <a:t>transmission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data</a:t>
            </a:r>
            <a:r>
              <a:rPr lang="ko-KR">
                <a:ea typeface="맑은 고딕"/>
              </a:rPr>
              <a:t> 평탄화 과정을 진행하였는데 이때 </a:t>
            </a:r>
            <a:r>
              <a:rPr lang="ko-KR" err="1">
                <a:ea typeface="맑은 고딕"/>
              </a:rPr>
              <a:t>피팅된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reference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data를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raw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data에서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빼주는</a:t>
            </a:r>
            <a:r>
              <a:rPr lang="ko-KR">
                <a:ea typeface="맑은 고딕"/>
              </a:rPr>
              <a:t> 것으로는 충분히 평탄화 되지 않아 추가적으로 </a:t>
            </a:r>
            <a:r>
              <a:rPr lang="ko-KR" err="1">
                <a:ea typeface="맑은 고딕"/>
              </a:rPr>
              <a:t>raw</a:t>
            </a:r>
            <a:r>
              <a:rPr lang="ko-KR">
                <a:ea typeface="맑은 고딕"/>
              </a:rPr>
              <a:t> 데이터에서 극댓값에 대한 다항식 피팅 데이터를 </a:t>
            </a:r>
            <a:r>
              <a:rPr lang="ko-KR" err="1">
                <a:ea typeface="맑은 고딕"/>
              </a:rPr>
              <a:t>빼주어서</a:t>
            </a:r>
            <a:r>
              <a:rPr lang="ko-KR">
                <a:ea typeface="맑은 고딕"/>
              </a:rPr>
              <a:t> 평탄화 하였습니다. 그리고 이를 </a:t>
            </a:r>
            <a:r>
              <a:rPr lang="ko-KR" err="1">
                <a:ea typeface="맑은 고딕"/>
              </a:rPr>
              <a:t>광변조기의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phase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shifter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를</a:t>
            </a:r>
            <a:r>
              <a:rPr lang="ko-KR">
                <a:ea typeface="맑은 고딕"/>
              </a:rPr>
              <a:t> 지난 이후의 </a:t>
            </a:r>
            <a:r>
              <a:rPr lang="ko-KR" err="1">
                <a:ea typeface="맑은 고딕"/>
              </a:rPr>
              <a:t>intensity를</a:t>
            </a:r>
            <a:r>
              <a:rPr lang="ko-KR">
                <a:ea typeface="맑은 고딕"/>
              </a:rPr>
              <a:t> 나타내는 모델을 가지고 </a:t>
            </a:r>
            <a:r>
              <a:rPr lang="ko-KR" err="1">
                <a:ea typeface="맑은 고딕"/>
              </a:rPr>
              <a:t>fitting</a:t>
            </a:r>
            <a:r>
              <a:rPr lang="ko-KR">
                <a:ea typeface="맑은 고딕"/>
              </a:rPr>
              <a:t> 적용하여 0V 에서 유효 굴절률을 먼저 구하고 이를 가지고 다시 </a:t>
            </a:r>
            <a:r>
              <a:rPr lang="ko-KR" err="1">
                <a:ea typeface="맑은 고딕"/>
              </a:rPr>
              <a:t>fitting하여</a:t>
            </a:r>
            <a:r>
              <a:rPr lang="ko-KR">
                <a:ea typeface="맑은 고딕"/>
              </a:rPr>
              <a:t> 유효 굴절률 변화량을 구했습니다. 이렇게 구한 </a:t>
            </a:r>
            <a:r>
              <a:rPr lang="ko-KR" err="1">
                <a:ea typeface="맑은 고딕"/>
              </a:rPr>
              <a:t>parameter들</a:t>
            </a:r>
            <a:r>
              <a:rPr lang="ko-KR">
                <a:ea typeface="맑은 고딕"/>
              </a:rPr>
              <a:t> 또한 그래프에서 확인 할 수 있습니다.</a:t>
            </a:r>
          </a:p>
          <a:p>
            <a:endParaRPr lang="ko-KR" altLang="en-US">
              <a:ea typeface="맑은 고딕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3EA7-EBA5-42EC-86B9-21045E34A4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583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이와 같은 모델로 </a:t>
            </a:r>
            <a:r>
              <a:rPr lang="ko-KR" altLang="en-US" err="1">
                <a:ea typeface="맑은 고딕"/>
              </a:rPr>
              <a:t>피팅되어</a:t>
            </a:r>
            <a:r>
              <a:rPr lang="ko-KR" altLang="en-US">
                <a:ea typeface="맑은 고딕"/>
              </a:rPr>
              <a:t> 도출된 데이터들은 각각 </a:t>
            </a:r>
            <a:r>
              <a:rPr lang="ko-KR" altLang="en-US" err="1">
                <a:ea typeface="맑은 고딕"/>
              </a:rPr>
              <a:t>wafer의</a:t>
            </a:r>
            <a:r>
              <a:rPr lang="ko-KR" altLang="en-US">
                <a:ea typeface="맑은 고딕"/>
              </a:rPr>
              <a:t> 이름, </a:t>
            </a:r>
            <a:r>
              <a:rPr lang="ko-KR" altLang="en-US" err="1">
                <a:ea typeface="맑은 고딕"/>
              </a:rPr>
              <a:t>die에</a:t>
            </a:r>
            <a:r>
              <a:rPr lang="ko-KR" altLang="en-US">
                <a:ea typeface="맑은 고딕"/>
              </a:rPr>
              <a:t> 따라 구분되어 </a:t>
            </a:r>
            <a:r>
              <a:rPr lang="ko-KR" err="1">
                <a:ea typeface="맑은 고딕"/>
              </a:rPr>
              <a:t>result</a:t>
            </a:r>
            <a:r>
              <a:rPr lang="ko-KR">
                <a:ea typeface="맑은 고딕"/>
              </a:rPr>
              <a:t> 폴더안에</a:t>
            </a:r>
            <a:r>
              <a:rPr lang="ko-KR" altLang="en-US">
                <a:ea typeface="맑은 고딕"/>
              </a:rPr>
              <a:t> 저장됩니다. 이때 선택적으로 각 </a:t>
            </a:r>
            <a:r>
              <a:rPr lang="ko-KR" altLang="en-US" err="1">
                <a:ea typeface="맑은 고딕"/>
              </a:rPr>
              <a:t>wafer의</a:t>
            </a:r>
            <a:r>
              <a:rPr lang="ko-KR" altLang="en-US">
                <a:ea typeface="맑은 고딕"/>
              </a:rPr>
              <a:t> 중요 특징이 정리된 </a:t>
            </a:r>
            <a:r>
              <a:rPr lang="ko-KR" altLang="en-US" err="1">
                <a:ea typeface="맑은 고딕"/>
              </a:rPr>
              <a:t>csv파일도</a:t>
            </a:r>
            <a:r>
              <a:rPr lang="ko-KR" altLang="en-US">
                <a:ea typeface="맑은 고딕"/>
              </a:rPr>
              <a:t> </a:t>
            </a:r>
            <a:r>
              <a:rPr lang="ko-KR" altLang="en-US" err="1">
                <a:ea typeface="맑은 고딕"/>
              </a:rPr>
              <a:t>result</a:t>
            </a:r>
            <a:r>
              <a:rPr lang="ko-KR" altLang="en-US">
                <a:ea typeface="맑은 고딕"/>
              </a:rPr>
              <a:t> 폴더안에 저장할 수 있습니다.</a:t>
            </a:r>
          </a:p>
          <a:p>
            <a:r>
              <a:rPr lang="ko-KR" altLang="en-US">
                <a:ea typeface="맑은 고딕"/>
              </a:rPr>
              <a:t>다음으로 </a:t>
            </a:r>
            <a:r>
              <a:rPr lang="ko-KR" altLang="en-US" err="1">
                <a:ea typeface="맑은 고딕"/>
              </a:rPr>
              <a:t>파이썬에서의</a:t>
            </a:r>
            <a:r>
              <a:rPr lang="ko-KR" altLang="en-US">
                <a:ea typeface="맑은 고딕"/>
              </a:rPr>
              <a:t> 프로그램 시현과 </a:t>
            </a:r>
            <a:r>
              <a:rPr lang="ko-KR" altLang="en-US" err="1">
                <a:ea typeface="맑은 고딕"/>
              </a:rPr>
              <a:t>github및</a:t>
            </a:r>
            <a:r>
              <a:rPr lang="ko-KR" altLang="en-US">
                <a:ea typeface="맑은 고딕"/>
              </a:rPr>
              <a:t> 주피터 노트북 소개가 있겠습니다.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3EA7-EBA5-42EC-86B9-21045E34A4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270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Readme</a:t>
            </a:r>
            <a:r>
              <a:rPr lang="ko-KR" altLang="en-US">
                <a:ea typeface="맑은 고딕"/>
              </a:rPr>
              <a:t> 보여주고 -&gt; Run.py 실행 -&gt; 개별 데이터에 대한 그래프 출력되는 거 보여주고, 전체 데이터 </a:t>
            </a:r>
            <a:r>
              <a:rPr lang="ko-KR" altLang="en-US" err="1">
                <a:ea typeface="맑은 고딕"/>
              </a:rPr>
              <a:t>plot하는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default</a:t>
            </a:r>
            <a:r>
              <a:rPr lang="ko-KR" altLang="en-US">
                <a:ea typeface="맑은 고딕"/>
              </a:rPr>
              <a:t> 버튼 누르고 어느정도 기다렸다가, 시간 관계 상 미리 전체 </a:t>
            </a:r>
            <a:r>
              <a:rPr lang="ko-KR" altLang="en-US" err="1">
                <a:ea typeface="맑은 고딕"/>
              </a:rPr>
              <a:t>돌려왓다고</a:t>
            </a:r>
            <a:r>
              <a:rPr lang="ko-KR" altLang="en-US">
                <a:ea typeface="맑은 고딕"/>
              </a:rPr>
              <a:t> 하고 그 데이터들 빠르게 넘기면서 보여주고, 엑셀 파일도 켜서 이런 데이터들이 있고 특히 </a:t>
            </a:r>
            <a:r>
              <a:rPr lang="ko-KR" altLang="en-US" err="1">
                <a:ea typeface="맑은 고딕"/>
              </a:rPr>
              <a:t>error를</a:t>
            </a:r>
            <a:r>
              <a:rPr lang="ko-KR" altLang="en-US">
                <a:ea typeface="맑은 고딕"/>
              </a:rPr>
              <a:t> 어떨 때 발생시키는지 말해주고, 주피터 켜서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3EA7-EBA5-42EC-86B9-21045E34A4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7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4CDFE-4AF5-0F3D-1629-D3DC1AC8A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D8C889-58CA-8B5F-32D4-121C25C73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99C04A-07CF-54A9-6017-D72C8DE6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E7C62-7E1F-45D4-B80A-1080508F961B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0D54FF-77D6-EEA7-26F9-B8342BD8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A18A78-7234-E609-BA95-94580479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56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6396B-D9E2-0824-F9BD-45087D3A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BA55BC-9B31-3389-9352-28D7A798E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77C905-77CD-76E7-431B-C3E302A32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93E83-53FF-48EC-8FCA-37EC04AA7163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D9C579-D7C4-9369-87F3-B7A68323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A9A1B-E544-2B77-EBE6-D9076E58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24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CA3829-04E0-E469-5D25-7D2B524A6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2D492-A4CD-2EFE-A4CD-1DF584A1A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F12D0-1277-5C3B-E5F3-8F90D9132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E56-D0A0-45D4-91CE-1C7124791B0C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E371B7-7096-8A23-C072-64B1EBEF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21F73-0162-3EF1-CF2B-2BD343D1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09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C89D9-559A-B26A-8133-9F9E784A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A04636-E5BE-DA14-6DCD-A8DFA6BD2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9BA63-41EE-2742-49B5-0727FFDF0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3DF2-FE48-4000-967A-58860DC08952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988C7-5B2B-6ADF-DBDD-6B232E4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68CAD-9C96-3062-9406-3F164C66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69A5B-E05F-C4E2-12C6-96A3EA2E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C96D5C-8A88-0532-5BB5-277049A19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5B2660-D35A-7F07-678C-9E16F15B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03A3-0DFC-4817-82D1-E874D6A09244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9FB3C0-01DB-BC43-C939-D8A414D5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6146E-E839-C7ED-996D-442C1046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610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2FFB8-8EE2-885A-C64A-8DD03FD2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882661-22AA-34E8-B1EA-9824E2EB0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EDE761-9C19-2F69-2A77-D19D0810D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5763B2-55FC-FB86-2907-8F0885F5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5414-2AE0-4101-905A-FA1D29A8C209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80D576-2CCC-77CF-6D41-43F975CA7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1EDDF-E95C-E3D1-4821-4651EB21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2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6F6B3-53D0-4E48-54EE-636378B1C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0A240A-AF36-934D-6054-D144CE128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E2FF27-2D15-F50B-4FD4-33A1CF888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390A89-73DB-AA83-9C2C-D28163523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CE3FDF-18C0-5802-2722-E5362DB39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B485D6-AC8C-5274-6F52-4818E77D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F6DD2-46C7-4F44-976D-0F798226B7AD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64D980-63F7-2B6C-EE0D-620B2427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8B3796-DE96-86FB-1F66-ED27094CA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35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9926A-627D-476E-1501-F38DD631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16570A-1E3C-620D-49E8-8B5959C3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EE38-FF4A-469B-81C0-A4E36729CD54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CA569B-0FF9-86B7-629E-98915B76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79063B-11F4-E7A0-782F-CA1C982F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87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1385F3-5BE8-62B9-F51F-C91E2355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C5C72-3ABE-498B-B62E-08700101BB40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7EB5AA-5A86-CB71-1027-AF7D7EBA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EDEC39-0D5F-003A-8600-5327520E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A7EEE-9514-6615-7E5E-82FF706E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47E1C-EA2E-A391-9E03-D72B1F4F5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5ED50-1638-F4CC-6081-D5C1053A0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54744C-1D3C-63CA-E447-295C61B7A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F5F9-D1B1-481D-9A3D-230ACBE8DD1D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3DF80-BF4C-0FCD-7F4A-84ED5227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AAD7D-A0D9-8E05-E9F3-3682F36D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98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287B2-0172-5A89-4E02-5A999E7A2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7D77D8-26C1-AB6C-D443-C7F1F5CCC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27EB1C-CC87-AA91-EF2E-9765683E4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C594FA-481F-0917-4D54-1CAD842B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83109-06A6-4399-B98B-0F8F7A2D3720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8278A8-26A3-49A1-DB01-6EC1527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3A02F0-B05E-64C7-A5BF-83D2C7FC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8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3D0AC0-3090-5949-5217-E4AF0952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C3E12A-1101-6BF3-64AE-DA8D35485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8DE837-3D02-6EE4-B9C4-0A22C8B5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50B64-6B5F-45C2-8CE6-5CA70F656BE6}" type="datetime1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45D0D-4D9B-CF59-DBBC-98D9A16E9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394B8-DFE1-1824-8197-7B2BA524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7218C-FF9A-4E52-AF36-06B6F7967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07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hyperlink" Target="mailto:jmj3034@hanyang.ac.kr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dlwhdrjs020801@hanyang.ac.kr" TargetMode="External"/><Relationship Id="rId11" Type="http://schemas.openxmlformats.org/officeDocument/2006/relationships/image" Target="../media/image6.png"/><Relationship Id="rId5" Type="http://schemas.openxmlformats.org/officeDocument/2006/relationships/hyperlink" Target="mailto:seojy06@hanyang.ac.kr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hyperlink" Target="mailto:guswns9474@hanyang.ac.kr" TargetMode="External"/><Relationship Id="rId9" Type="http://schemas.openxmlformats.org/officeDocument/2006/relationships/image" Target="../media/image4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33FFC4-7B1A-D28B-6B6C-B975DB1D6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2BF886-FE0E-F442-CB48-48A53F2F26F5}"/>
              </a:ext>
            </a:extLst>
          </p:cNvPr>
          <p:cNvSpPr/>
          <p:nvPr/>
        </p:nvSpPr>
        <p:spPr>
          <a:xfrm>
            <a:off x="284480" y="294640"/>
            <a:ext cx="11602720" cy="6258560"/>
          </a:xfrm>
          <a:prstGeom prst="rect">
            <a:avLst/>
          </a:prstGeom>
          <a:noFill/>
          <a:ln w="635000">
            <a:gradFill flip="none" rotWithShape="1">
              <a:gsLst>
                <a:gs pos="28681">
                  <a:srgbClr val="FFFF00"/>
                </a:gs>
                <a:gs pos="9000">
                  <a:srgbClr val="92D050"/>
                </a:gs>
                <a:gs pos="22000">
                  <a:srgbClr val="92D050"/>
                </a:gs>
                <a:gs pos="92316">
                  <a:srgbClr val="E0E882"/>
                </a:gs>
                <a:gs pos="55500">
                  <a:srgbClr val="FFFF00"/>
                </a:gs>
                <a:gs pos="44000">
                  <a:srgbClr val="FFFF00"/>
                </a:gs>
                <a:gs pos="0">
                  <a:srgbClr val="FFFF00"/>
                </a:gs>
                <a:gs pos="74000">
                  <a:srgbClr val="FFFF00"/>
                </a:gs>
                <a:gs pos="83000">
                  <a:srgbClr val="FFFF00"/>
                </a:gs>
                <a:gs pos="100000">
                  <a:srgbClr val="FFFF00"/>
                </a:gs>
              </a:gsLst>
              <a:lin ang="42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E20AB3-AF5B-2FC0-88B6-BAC18B80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83D30-BE01-8D10-C24C-79850B1F7B52}"/>
              </a:ext>
            </a:extLst>
          </p:cNvPr>
          <p:cNvSpPr txBox="1"/>
          <p:nvPr/>
        </p:nvSpPr>
        <p:spPr>
          <a:xfrm>
            <a:off x="9077960" y="4145280"/>
            <a:ext cx="2829560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ea typeface="맑은 고딕"/>
              </a:rPr>
              <a:t>Team B</a:t>
            </a:r>
          </a:p>
          <a:p>
            <a:r>
              <a:rPr lang="ko-KR" altLang="en-US" err="1">
                <a:solidFill>
                  <a:schemeClr val="bg1"/>
                </a:solidFill>
                <a:ea typeface="맑은 고딕"/>
              </a:rPr>
              <a:t>서재윤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2019060764</a:t>
            </a:r>
          </a:p>
          <a:p>
            <a:r>
              <a:rPr lang="ko-KR" altLang="en-US" err="1">
                <a:solidFill>
                  <a:schemeClr val="bg1"/>
                </a:solidFill>
                <a:ea typeface="맑은 고딕"/>
              </a:rPr>
              <a:t>이종건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2019072506</a:t>
            </a:r>
          </a:p>
          <a:p>
            <a:r>
              <a:rPr lang="ko-KR" altLang="en-US">
                <a:solidFill>
                  <a:schemeClr val="bg1"/>
                </a:solidFill>
                <a:ea typeface="맑은 고딕"/>
              </a:rPr>
              <a:t>정명진 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2019075714</a:t>
            </a:r>
          </a:p>
          <a:p>
            <a:r>
              <a:rPr lang="ko-KR" altLang="en-US">
                <a:solidFill>
                  <a:schemeClr val="bg1"/>
                </a:solidFill>
                <a:ea typeface="맑은 고딕"/>
              </a:rPr>
              <a:t>김현준 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2019023390 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1180F-BA30-9E14-B281-BEADDE5D4404}"/>
              </a:ext>
            </a:extLst>
          </p:cNvPr>
          <p:cNvSpPr txBox="1"/>
          <p:nvPr/>
        </p:nvSpPr>
        <p:spPr>
          <a:xfrm>
            <a:off x="1670711" y="2163910"/>
            <a:ext cx="90138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ea typeface="맑은 고딕"/>
              </a:rPr>
              <a:t>Software development</a:t>
            </a:r>
            <a:endParaRPr lang="ko-KR" altLang="en-US" sz="3600" b="1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8979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33FFC4-7B1A-D28B-6B6C-B975DB1D61D6}"/>
              </a:ext>
            </a:extLst>
          </p:cNvPr>
          <p:cNvSpPr/>
          <p:nvPr/>
        </p:nvSpPr>
        <p:spPr>
          <a:xfrm>
            <a:off x="0" y="-8408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F076E-378B-ED64-D789-59FCDBEBC647}"/>
              </a:ext>
            </a:extLst>
          </p:cNvPr>
          <p:cNvSpPr txBox="1"/>
          <p:nvPr/>
        </p:nvSpPr>
        <p:spPr>
          <a:xfrm>
            <a:off x="1054607" y="327917"/>
            <a:ext cx="545854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Background and Purpose of project</a:t>
            </a: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525FDCBF-447E-BBB2-6051-46CE64AA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9C5E47-7BE6-BB3B-28A2-752868C897E9}"/>
              </a:ext>
            </a:extLst>
          </p:cNvPr>
          <p:cNvGrpSpPr/>
          <p:nvPr/>
        </p:nvGrpSpPr>
        <p:grpSpPr>
          <a:xfrm>
            <a:off x="270773" y="299845"/>
            <a:ext cx="555734" cy="517808"/>
            <a:chOff x="270773" y="299845"/>
            <a:chExt cx="555734" cy="51780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D307FF4-A4FC-F219-9A22-4A4D9842143C}"/>
                </a:ext>
              </a:extLst>
            </p:cNvPr>
            <p:cNvSpPr/>
            <p:nvPr/>
          </p:nvSpPr>
          <p:spPr>
            <a:xfrm>
              <a:off x="348421" y="328941"/>
              <a:ext cx="478086" cy="478085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04777CF-A7F4-989E-258D-6DD300CC1CB2}"/>
                </a:ext>
              </a:extLst>
            </p:cNvPr>
            <p:cNvSpPr/>
            <p:nvPr/>
          </p:nvSpPr>
          <p:spPr>
            <a:xfrm rot="16889869">
              <a:off x="422872" y="358094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C3C31E9-4DD6-C903-8B3E-F96F43FA2EE8}"/>
                </a:ext>
              </a:extLst>
            </p:cNvPr>
            <p:cNvSpPr/>
            <p:nvPr/>
          </p:nvSpPr>
          <p:spPr>
            <a:xfrm rot="17082204" flipH="1">
              <a:off x="466078" y="306725"/>
              <a:ext cx="929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FD143BA-D0B5-AC74-BB1B-16705588D8A8}"/>
                </a:ext>
              </a:extLst>
            </p:cNvPr>
            <p:cNvSpPr/>
            <p:nvPr/>
          </p:nvSpPr>
          <p:spPr>
            <a:xfrm rot="12362815">
              <a:off x="495295" y="308472"/>
              <a:ext cx="8674" cy="72339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B2A5291-72CF-75B0-FF39-5E999F0EFC49}"/>
                </a:ext>
              </a:extLst>
            </p:cNvPr>
            <p:cNvSpPr/>
            <p:nvPr/>
          </p:nvSpPr>
          <p:spPr>
            <a:xfrm rot="17082204" flipH="1">
              <a:off x="412892" y="31929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B88D1E5-2397-42DA-B98E-0C93308766D6}"/>
                </a:ext>
              </a:extLst>
            </p:cNvPr>
            <p:cNvSpPr/>
            <p:nvPr/>
          </p:nvSpPr>
          <p:spPr>
            <a:xfrm rot="716487" flipH="1">
              <a:off x="451059" y="299845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8CE055E-A31D-5EF0-3834-FEB0BDCA245A}"/>
                </a:ext>
              </a:extLst>
            </p:cNvPr>
            <p:cNvSpPr/>
            <p:nvPr/>
          </p:nvSpPr>
          <p:spPr>
            <a:xfrm rot="6879462" flipH="1">
              <a:off x="470768" y="340374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FE07E00-63E7-8313-8BBA-91D10B1D100F}"/>
                </a:ext>
              </a:extLst>
            </p:cNvPr>
            <p:cNvSpPr/>
            <p:nvPr/>
          </p:nvSpPr>
          <p:spPr>
            <a:xfrm rot="11086385" flipH="1">
              <a:off x="458028" y="37031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5B61C84-077F-7355-4C9E-C0D938EEE7FA}"/>
                </a:ext>
              </a:extLst>
            </p:cNvPr>
            <p:cNvSpPr/>
            <p:nvPr/>
          </p:nvSpPr>
          <p:spPr>
            <a:xfrm rot="488457" flipH="1">
              <a:off x="423012" y="325798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60BD402-EC6A-78D9-B668-21D2769FE47F}"/>
                </a:ext>
              </a:extLst>
            </p:cNvPr>
            <p:cNvSpPr/>
            <p:nvPr/>
          </p:nvSpPr>
          <p:spPr>
            <a:xfrm rot="19433629" flipH="1">
              <a:off x="381150" y="406182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1C6BF61-59D8-A836-E63A-700DE02283AE}"/>
                </a:ext>
              </a:extLst>
            </p:cNvPr>
            <p:cNvSpPr/>
            <p:nvPr/>
          </p:nvSpPr>
          <p:spPr>
            <a:xfrm rot="15938892" flipH="1">
              <a:off x="399958" y="373174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982085B-F7CD-8A09-60DB-603BB7EEF83A}"/>
                </a:ext>
              </a:extLst>
            </p:cNvPr>
            <p:cNvSpPr/>
            <p:nvPr/>
          </p:nvSpPr>
          <p:spPr>
            <a:xfrm rot="20042772" flipH="1">
              <a:off x="400635" y="376467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6A5DD0A-3E20-7E71-0D2D-8B80F0603337}"/>
                </a:ext>
              </a:extLst>
            </p:cNvPr>
            <p:cNvSpPr/>
            <p:nvPr/>
          </p:nvSpPr>
          <p:spPr>
            <a:xfrm rot="20042772" flipH="1">
              <a:off x="363015" y="44814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4207C25-1132-B3FE-C6D2-39EC8145BCD6}"/>
                </a:ext>
              </a:extLst>
            </p:cNvPr>
            <p:cNvSpPr/>
            <p:nvPr/>
          </p:nvSpPr>
          <p:spPr>
            <a:xfrm rot="13938138" flipH="1">
              <a:off x="350470" y="43506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056312B-87AC-15C3-6400-8567EA95F1BA}"/>
                </a:ext>
              </a:extLst>
            </p:cNvPr>
            <p:cNvSpPr/>
            <p:nvPr/>
          </p:nvSpPr>
          <p:spPr>
            <a:xfrm rot="14138822" flipH="1">
              <a:off x="326924" y="408545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6270E3A-BFCD-88BF-B2A8-18CBAACC703E}"/>
                </a:ext>
              </a:extLst>
            </p:cNvPr>
            <p:cNvSpPr/>
            <p:nvPr/>
          </p:nvSpPr>
          <p:spPr>
            <a:xfrm rot="12896755" flipH="1">
              <a:off x="345391" y="50175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E12A899-49F4-5C98-E669-79D327B5E13B}"/>
                </a:ext>
              </a:extLst>
            </p:cNvPr>
            <p:cNvSpPr/>
            <p:nvPr/>
          </p:nvSpPr>
          <p:spPr>
            <a:xfrm rot="18276274" flipH="1">
              <a:off x="357435" y="494552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AF5F991-0543-DDA1-8EA4-6E1760270792}"/>
                </a:ext>
              </a:extLst>
            </p:cNvPr>
            <p:cNvSpPr/>
            <p:nvPr/>
          </p:nvSpPr>
          <p:spPr>
            <a:xfrm rot="12107337" flipH="1">
              <a:off x="393991" y="63890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E9BFB23-AD09-AC96-B440-A9878EA08F2F}"/>
                </a:ext>
              </a:extLst>
            </p:cNvPr>
            <p:cNvSpPr/>
            <p:nvPr/>
          </p:nvSpPr>
          <p:spPr>
            <a:xfrm rot="16767662" flipH="1">
              <a:off x="403396" y="648590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E737F4FC-B680-7B9F-19DF-83C3CE4E3BAB}"/>
                </a:ext>
              </a:extLst>
            </p:cNvPr>
            <p:cNvSpPr/>
            <p:nvPr/>
          </p:nvSpPr>
          <p:spPr>
            <a:xfrm rot="17303476" flipH="1">
              <a:off x="373043" y="602217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BD6D514-256D-EA12-C079-C718129603BF}"/>
                </a:ext>
              </a:extLst>
            </p:cNvPr>
            <p:cNvSpPr/>
            <p:nvPr/>
          </p:nvSpPr>
          <p:spPr>
            <a:xfrm rot="1648925" flipH="1">
              <a:off x="373885" y="58323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A1EB398-7B81-6DBA-13E1-DCC75747AF10}"/>
                </a:ext>
              </a:extLst>
            </p:cNvPr>
            <p:cNvSpPr/>
            <p:nvPr/>
          </p:nvSpPr>
          <p:spPr>
            <a:xfrm rot="2620005" flipH="1">
              <a:off x="344084" y="56116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CCA943F-9D66-760F-98AF-07457650B199}"/>
                </a:ext>
              </a:extLst>
            </p:cNvPr>
            <p:cNvSpPr/>
            <p:nvPr/>
          </p:nvSpPr>
          <p:spPr>
            <a:xfrm rot="17860892" flipH="1">
              <a:off x="333407" y="538386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B77CE7B-703A-B505-E8E7-86D21AE0AFD1}"/>
                </a:ext>
              </a:extLst>
            </p:cNvPr>
            <p:cNvSpPr/>
            <p:nvPr/>
          </p:nvSpPr>
          <p:spPr>
            <a:xfrm rot="16767662" flipH="1">
              <a:off x="442481" y="689154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2B0A75F-D177-859D-C7CF-0774C488062E}"/>
                </a:ext>
              </a:extLst>
            </p:cNvPr>
            <p:cNvSpPr/>
            <p:nvPr/>
          </p:nvSpPr>
          <p:spPr>
            <a:xfrm flipH="1">
              <a:off x="431638" y="69667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4FEC0CB-A34A-2867-8C3B-1E5426B247EF}"/>
                </a:ext>
              </a:extLst>
            </p:cNvPr>
            <p:cNvSpPr/>
            <p:nvPr/>
          </p:nvSpPr>
          <p:spPr>
            <a:xfrm rot="13581916">
              <a:off x="537602" y="320984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9AB9323-39D5-4AA9-9659-B58D5BD0B9B9}"/>
                </a:ext>
              </a:extLst>
            </p:cNvPr>
            <p:cNvSpPr/>
            <p:nvPr/>
          </p:nvSpPr>
          <p:spPr>
            <a:xfrm rot="18762440">
              <a:off x="536102" y="289235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4B1A554-5198-FD66-50C9-99E2FB1CFFB2}"/>
                </a:ext>
              </a:extLst>
            </p:cNvPr>
            <p:cNvSpPr/>
            <p:nvPr/>
          </p:nvSpPr>
          <p:spPr>
            <a:xfrm rot="7511780">
              <a:off x="520251" y="323051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2">
            <a:extLst>
              <a:ext uri="{FF2B5EF4-FFF2-40B4-BE49-F238E27FC236}">
                <a16:creationId xmlns:a16="http://schemas.microsoft.com/office/drawing/2014/main" id="{0DB0C993-E777-B7DD-810A-B6D87B2F0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0" t="3780" b="16906"/>
          <a:stretch/>
        </p:blipFill>
        <p:spPr>
          <a:xfrm>
            <a:off x="2429200" y="982554"/>
            <a:ext cx="7333601" cy="1474176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C5934EF2-E1A0-3964-FB46-5F3A91EFA849}"/>
              </a:ext>
            </a:extLst>
          </p:cNvPr>
          <p:cNvGrpSpPr/>
          <p:nvPr/>
        </p:nvGrpSpPr>
        <p:grpSpPr>
          <a:xfrm>
            <a:off x="471135" y="2694364"/>
            <a:ext cx="5400000" cy="3563521"/>
            <a:chOff x="471135" y="2694364"/>
            <a:chExt cx="5400000" cy="3563521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0647936-3D0D-EFA6-AA04-248793B4B927}"/>
                </a:ext>
              </a:extLst>
            </p:cNvPr>
            <p:cNvGrpSpPr/>
            <p:nvPr/>
          </p:nvGrpSpPr>
          <p:grpSpPr>
            <a:xfrm>
              <a:off x="540540" y="2694364"/>
              <a:ext cx="5261191" cy="1620787"/>
              <a:chOff x="540540" y="2694364"/>
              <a:chExt cx="5261191" cy="1620787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1ADE5EC9-1DE5-57C0-1477-8DD684874B3B}"/>
                  </a:ext>
                </a:extLst>
              </p:cNvPr>
              <p:cNvGrpSpPr/>
              <p:nvPr/>
            </p:nvGrpSpPr>
            <p:grpSpPr>
              <a:xfrm>
                <a:off x="540540" y="2875151"/>
                <a:ext cx="5261191" cy="1440000"/>
                <a:chOff x="540540" y="2875151"/>
                <a:chExt cx="5261191" cy="1440000"/>
              </a:xfrm>
            </p:grpSpPr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F298A054-E47F-C27F-B601-78A85B1D865F}"/>
                    </a:ext>
                  </a:extLst>
                </p:cNvPr>
                <p:cNvGrpSpPr/>
                <p:nvPr/>
              </p:nvGrpSpPr>
              <p:grpSpPr>
                <a:xfrm>
                  <a:off x="595449" y="3148875"/>
                  <a:ext cx="5151373" cy="892552"/>
                  <a:chOff x="595449" y="3248903"/>
                  <a:chExt cx="5151373" cy="892552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E63FD81-25B4-6CE6-2201-60014609616D}"/>
                      </a:ext>
                    </a:extLst>
                  </p:cNvPr>
                  <p:cNvSpPr txBox="1"/>
                  <p:nvPr/>
                </p:nvSpPr>
                <p:spPr>
                  <a:xfrm>
                    <a:off x="3488782" y="3348931"/>
                    <a:ext cx="2258040" cy="6924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>
                        <a:solidFill>
                          <a:schemeClr val="bg1"/>
                        </a:solidFill>
                      </a:rPr>
                      <a:t>Data processing and visualization for enhanced </a:t>
                    </a:r>
                    <a:br>
                      <a:rPr lang="en-US" altLang="ko-KR" sz="1300">
                        <a:solidFill>
                          <a:schemeClr val="bg1"/>
                        </a:solidFill>
                      </a:rPr>
                    </a:br>
                    <a:r>
                      <a:rPr lang="en-US" altLang="ko-KR" sz="1300">
                        <a:solidFill>
                          <a:schemeClr val="bg1"/>
                        </a:solidFill>
                      </a:rPr>
                      <a:t>data understanding.</a:t>
                    </a:r>
                    <a:endParaRPr lang="ko-KR" altLang="en-US" sz="13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239479B-F5D5-40A8-FE89-5560D3DA1185}"/>
                      </a:ext>
                    </a:extLst>
                  </p:cNvPr>
                  <p:cNvSpPr txBox="1"/>
                  <p:nvPr/>
                </p:nvSpPr>
                <p:spPr>
                  <a:xfrm>
                    <a:off x="595449" y="3248903"/>
                    <a:ext cx="2726346" cy="89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>
                        <a:solidFill>
                          <a:schemeClr val="bg1"/>
                        </a:solidFill>
                      </a:rPr>
                      <a:t>Developing technology by measuring and analyzing the optical modulation characteristics of the die on the wafer</a:t>
                    </a:r>
                  </a:p>
                </p:txBody>
              </p:sp>
            </p:grp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5A8A3F33-7D39-BCA6-74B9-073B11343B14}"/>
                    </a:ext>
                  </a:extLst>
                </p:cNvPr>
                <p:cNvSpPr/>
                <p:nvPr/>
              </p:nvSpPr>
              <p:spPr>
                <a:xfrm>
                  <a:off x="540540" y="2875151"/>
                  <a:ext cx="5261191" cy="1440000"/>
                </a:xfrm>
                <a:prstGeom prst="rect">
                  <a:avLst/>
                </a:prstGeom>
                <a:noFill/>
                <a:ln w="63500">
                  <a:gradFill flip="none" rotWithShape="1">
                    <a:gsLst>
                      <a:gs pos="28681">
                        <a:srgbClr val="FFFF00"/>
                      </a:gs>
                      <a:gs pos="9000">
                        <a:srgbClr val="92D050"/>
                      </a:gs>
                      <a:gs pos="22000">
                        <a:srgbClr val="00B050"/>
                      </a:gs>
                      <a:gs pos="92316">
                        <a:srgbClr val="E0E882"/>
                      </a:gs>
                      <a:gs pos="55500">
                        <a:srgbClr val="FFFF00"/>
                      </a:gs>
                      <a:gs pos="44000">
                        <a:srgbClr val="FFFF00"/>
                      </a:gs>
                      <a:gs pos="0">
                        <a:srgbClr val="FFFF00"/>
                      </a:gs>
                      <a:gs pos="74000">
                        <a:srgbClr val="FFFF00"/>
                      </a:gs>
                      <a:gs pos="83000">
                        <a:srgbClr val="FFFF00"/>
                      </a:gs>
                      <a:gs pos="100000">
                        <a:srgbClr val="FFFF00"/>
                      </a:gs>
                    </a:gsLst>
                    <a:lin ang="42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ko-KR" sz="1400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E1B7CD7-0BA7-DE37-2C34-E705F4336877}"/>
                  </a:ext>
                </a:extLst>
              </p:cNvPr>
              <p:cNvSpPr txBox="1"/>
              <p:nvPr/>
            </p:nvSpPr>
            <p:spPr>
              <a:xfrm>
                <a:off x="2279578" y="2694364"/>
                <a:ext cx="1783114" cy="338554"/>
              </a:xfrm>
              <a:prstGeom prst="rect">
                <a:avLst/>
              </a:prstGeom>
              <a:solidFill>
                <a:srgbClr val="404040"/>
              </a:solidFill>
              <a:ln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>
                    <a:solidFill>
                      <a:schemeClr val="bg1"/>
                    </a:solidFill>
                  </a:rPr>
                  <a:t>Background</a:t>
                </a:r>
                <a:endParaRPr lang="ko-KR" altLang="en-US" sz="16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53FC7EBB-0A62-9644-1248-492537B46717}"/>
                </a:ext>
              </a:extLst>
            </p:cNvPr>
            <p:cNvGrpSpPr/>
            <p:nvPr/>
          </p:nvGrpSpPr>
          <p:grpSpPr>
            <a:xfrm>
              <a:off x="471135" y="4643574"/>
              <a:ext cx="5400000" cy="1614311"/>
              <a:chOff x="6169013" y="2988513"/>
              <a:chExt cx="5400000" cy="1614311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A568BB5-1BC6-96BD-FA92-3695F1F1565E}"/>
                  </a:ext>
                </a:extLst>
              </p:cNvPr>
              <p:cNvGrpSpPr/>
              <p:nvPr/>
            </p:nvGrpSpPr>
            <p:grpSpPr>
              <a:xfrm>
                <a:off x="6169013" y="3162824"/>
                <a:ext cx="5400000" cy="1440000"/>
                <a:chOff x="6281135" y="4337097"/>
                <a:chExt cx="5400000" cy="1440000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1D0D6BD5-406A-AAF8-E646-133B3DE9F404}"/>
                    </a:ext>
                  </a:extLst>
                </p:cNvPr>
                <p:cNvGrpSpPr/>
                <p:nvPr/>
              </p:nvGrpSpPr>
              <p:grpSpPr>
                <a:xfrm>
                  <a:off x="6282256" y="4610821"/>
                  <a:ext cx="5397758" cy="892552"/>
                  <a:chOff x="6212852" y="4790837"/>
                  <a:chExt cx="5397758" cy="892552"/>
                </a:xfrm>
              </p:grpSpPr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1D39C75-2E01-2021-F306-0D561171EB94}"/>
                      </a:ext>
                    </a:extLst>
                  </p:cNvPr>
                  <p:cNvSpPr txBox="1"/>
                  <p:nvPr/>
                </p:nvSpPr>
                <p:spPr>
                  <a:xfrm>
                    <a:off x="9184738" y="4890865"/>
                    <a:ext cx="2425872" cy="6924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>
                        <a:solidFill>
                          <a:schemeClr val="bg1"/>
                        </a:solidFill>
                      </a:rPr>
                      <a:t>Analyzing the measured data individually is unrealistic </a:t>
                    </a:r>
                    <a:br>
                      <a:rPr lang="en-US" altLang="ko-KR" sz="1300">
                        <a:solidFill>
                          <a:schemeClr val="bg1"/>
                        </a:solidFill>
                      </a:rPr>
                    </a:br>
                    <a:r>
                      <a:rPr lang="en-US" altLang="ko-KR" sz="1300">
                        <a:solidFill>
                          <a:schemeClr val="bg1"/>
                        </a:solidFill>
                      </a:rPr>
                      <a:t>and time-consuming.</a:t>
                    </a:r>
                    <a:endParaRPr lang="ko-KR" altLang="en-US" sz="13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E6C250D5-7E14-70BE-FCF3-DA9CEC9C40CA}"/>
                      </a:ext>
                    </a:extLst>
                  </p:cNvPr>
                  <p:cNvSpPr txBox="1"/>
                  <p:nvPr/>
                </p:nvSpPr>
                <p:spPr>
                  <a:xfrm>
                    <a:off x="6212852" y="4790837"/>
                    <a:ext cx="2903060" cy="89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300">
                        <a:solidFill>
                          <a:schemeClr val="bg1"/>
                        </a:solidFill>
                      </a:rPr>
                      <a:t>In general, we analyze the characteristics of Lot, where there are multiple wafers in one Lot and a lot of data in one wafer.</a:t>
                    </a:r>
                  </a:p>
                </p:txBody>
              </p:sp>
            </p:grp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CFFC6C4B-123B-42E8-B167-D21C05D36986}"/>
                    </a:ext>
                  </a:extLst>
                </p:cNvPr>
                <p:cNvSpPr/>
                <p:nvPr/>
              </p:nvSpPr>
              <p:spPr>
                <a:xfrm>
                  <a:off x="6281135" y="4337097"/>
                  <a:ext cx="5400000" cy="1440000"/>
                </a:xfrm>
                <a:prstGeom prst="rect">
                  <a:avLst/>
                </a:prstGeom>
                <a:noFill/>
                <a:ln w="63500">
                  <a:gradFill flip="none" rotWithShape="1">
                    <a:gsLst>
                      <a:gs pos="28681">
                        <a:srgbClr val="FFFF00"/>
                      </a:gs>
                      <a:gs pos="9000">
                        <a:srgbClr val="92D050"/>
                      </a:gs>
                      <a:gs pos="22000">
                        <a:srgbClr val="00B050"/>
                      </a:gs>
                      <a:gs pos="92316">
                        <a:srgbClr val="E0E882"/>
                      </a:gs>
                      <a:gs pos="55500">
                        <a:srgbClr val="FFFF00"/>
                      </a:gs>
                      <a:gs pos="44000">
                        <a:srgbClr val="FFFF00"/>
                      </a:gs>
                      <a:gs pos="0">
                        <a:srgbClr val="FFFF00"/>
                      </a:gs>
                      <a:gs pos="74000">
                        <a:srgbClr val="FFFF00"/>
                      </a:gs>
                      <a:gs pos="83000">
                        <a:srgbClr val="FFFF00"/>
                      </a:gs>
                      <a:gs pos="100000">
                        <a:srgbClr val="FFFF00"/>
                      </a:gs>
                    </a:gsLst>
                    <a:lin ang="42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ko-KR" sz="1400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9F8B90-4D61-5A7D-2475-691DA98670CB}"/>
                  </a:ext>
                </a:extLst>
              </p:cNvPr>
              <p:cNvSpPr txBox="1"/>
              <p:nvPr/>
            </p:nvSpPr>
            <p:spPr>
              <a:xfrm>
                <a:off x="7977456" y="2988513"/>
                <a:ext cx="1783114" cy="338554"/>
              </a:xfrm>
              <a:prstGeom prst="rect">
                <a:avLst/>
              </a:prstGeom>
              <a:solidFill>
                <a:srgbClr val="404040"/>
              </a:solidFill>
              <a:ln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>
                    <a:solidFill>
                      <a:schemeClr val="bg1"/>
                    </a:solidFill>
                  </a:rPr>
                  <a:t>Problem</a:t>
                </a:r>
                <a:endParaRPr lang="ko-KR" altLang="en-US" sz="16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8534CB7-83B4-BA29-19E0-51F87CDA54BE}"/>
              </a:ext>
            </a:extLst>
          </p:cNvPr>
          <p:cNvGrpSpPr/>
          <p:nvPr/>
        </p:nvGrpSpPr>
        <p:grpSpPr>
          <a:xfrm>
            <a:off x="6513150" y="3082799"/>
            <a:ext cx="5261191" cy="2786651"/>
            <a:chOff x="6513150" y="3036989"/>
            <a:chExt cx="5261191" cy="278665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47D14D1-F8CB-58AD-154D-80CF8431B78E}"/>
                </a:ext>
              </a:extLst>
            </p:cNvPr>
            <p:cNvGrpSpPr/>
            <p:nvPr/>
          </p:nvGrpSpPr>
          <p:grpSpPr>
            <a:xfrm>
              <a:off x="6513150" y="3036989"/>
              <a:ext cx="5261191" cy="2786651"/>
              <a:chOff x="6513150" y="1993340"/>
              <a:chExt cx="5261191" cy="278665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4A4C940-2DFA-3A21-A537-CA1FBEDA1B97}"/>
                  </a:ext>
                </a:extLst>
              </p:cNvPr>
              <p:cNvSpPr/>
              <p:nvPr/>
            </p:nvSpPr>
            <p:spPr>
              <a:xfrm>
                <a:off x="6513150" y="2174127"/>
                <a:ext cx="5261191" cy="2605864"/>
              </a:xfrm>
              <a:prstGeom prst="rect">
                <a:avLst/>
              </a:prstGeom>
              <a:noFill/>
              <a:ln w="63500">
                <a:gradFill flip="none" rotWithShape="1">
                  <a:gsLst>
                    <a:gs pos="28681">
                      <a:srgbClr val="FFFF00"/>
                    </a:gs>
                    <a:gs pos="9000">
                      <a:srgbClr val="92D050"/>
                    </a:gs>
                    <a:gs pos="22000">
                      <a:srgbClr val="00B050"/>
                    </a:gs>
                    <a:gs pos="92316">
                      <a:srgbClr val="E0E882"/>
                    </a:gs>
                    <a:gs pos="55500">
                      <a:srgbClr val="FFFF00"/>
                    </a:gs>
                    <a:gs pos="44000">
                      <a:srgbClr val="FFFF00"/>
                    </a:gs>
                    <a:gs pos="0">
                      <a:srgbClr val="FFFF00"/>
                    </a:gs>
                    <a:gs pos="74000">
                      <a:srgbClr val="FFFF00"/>
                    </a:gs>
                    <a:gs pos="83000">
                      <a:srgbClr val="FFFF00"/>
                    </a:gs>
                    <a:gs pos="100000">
                      <a:srgbClr val="FFFF00"/>
                    </a:gs>
                  </a:gsLst>
                  <a:lin ang="42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sz="1400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5DEF2E-CCF7-6539-D9A2-90AAD33D5405}"/>
                  </a:ext>
                </a:extLst>
              </p:cNvPr>
              <p:cNvSpPr txBox="1"/>
              <p:nvPr/>
            </p:nvSpPr>
            <p:spPr>
              <a:xfrm>
                <a:off x="8252188" y="1993340"/>
                <a:ext cx="1783114" cy="338554"/>
              </a:xfrm>
              <a:prstGeom prst="rect">
                <a:avLst/>
              </a:prstGeom>
              <a:solidFill>
                <a:srgbClr val="404040"/>
              </a:solidFill>
              <a:ln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>
                    <a:solidFill>
                      <a:schemeClr val="bg1"/>
                    </a:solidFill>
                  </a:rPr>
                  <a:t>Solution</a:t>
                </a:r>
                <a:endParaRPr lang="ko-KR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C17BE7F-AA66-64FC-1F66-87DC7822BB17}"/>
                  </a:ext>
                </a:extLst>
              </p:cNvPr>
              <p:cNvSpPr txBox="1"/>
              <p:nvPr/>
            </p:nvSpPr>
            <p:spPr>
              <a:xfrm>
                <a:off x="6836908" y="3561850"/>
                <a:ext cx="4613674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b="1">
                    <a:solidFill>
                      <a:srgbClr val="FF5050"/>
                    </a:solidFill>
                  </a:rPr>
                  <a:t>Using this program,</a:t>
                </a:r>
              </a:p>
              <a:p>
                <a:pPr algn="ctr"/>
                <a:r>
                  <a:rPr lang="en-US" altLang="ko-KR" sz="1300">
                    <a:solidFill>
                      <a:schemeClr val="bg1"/>
                    </a:solidFill>
                  </a:rPr>
                  <a:t>promptly evaluate and improve the quality and performance of the optical modulator, enabling efficient decision-making.</a:t>
                </a:r>
                <a:endParaRPr lang="ko-KR" altLang="en-US" sz="130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D47C09D-392F-9F08-89EF-F4D0541E236C}"/>
                  </a:ext>
                </a:extLst>
              </p:cNvPr>
              <p:cNvSpPr txBox="1"/>
              <p:nvPr/>
            </p:nvSpPr>
            <p:spPr>
              <a:xfrm>
                <a:off x="7083888" y="2603653"/>
                <a:ext cx="411971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>
                    <a:solidFill>
                      <a:schemeClr val="bg1"/>
                    </a:solidFill>
                  </a:rPr>
                  <a:t>Development of an automated analysis program based on Python.</a:t>
                </a:r>
                <a:endParaRPr lang="ko-KR" altLang="en-US" sz="13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3" name="화살표: 아래쪽 92">
              <a:extLst>
                <a:ext uri="{FF2B5EF4-FFF2-40B4-BE49-F238E27FC236}">
                  <a16:creationId xmlns:a16="http://schemas.microsoft.com/office/drawing/2014/main" id="{63F3CF57-35A5-E151-B49D-FE9C404D2B57}"/>
                </a:ext>
              </a:extLst>
            </p:cNvPr>
            <p:cNvSpPr/>
            <p:nvPr/>
          </p:nvSpPr>
          <p:spPr>
            <a:xfrm>
              <a:off x="9041006" y="4210209"/>
              <a:ext cx="205479" cy="341891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809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33FFC4-7B1A-D28B-6B6C-B975DB1D61D6}"/>
              </a:ext>
            </a:extLst>
          </p:cNvPr>
          <p:cNvSpPr/>
          <p:nvPr/>
        </p:nvSpPr>
        <p:spPr>
          <a:xfrm>
            <a:off x="0" y="-635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525FDCBF-447E-BBB2-6051-46CE64AA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  <a:ea typeface="맑은 고딕"/>
              </a:rPr>
              <a:t>3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9C5E47-7BE6-BB3B-28A2-752868C897E9}"/>
              </a:ext>
            </a:extLst>
          </p:cNvPr>
          <p:cNvGrpSpPr/>
          <p:nvPr/>
        </p:nvGrpSpPr>
        <p:grpSpPr>
          <a:xfrm>
            <a:off x="270773" y="299845"/>
            <a:ext cx="555734" cy="517808"/>
            <a:chOff x="270773" y="299845"/>
            <a:chExt cx="555734" cy="51780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D307FF4-A4FC-F219-9A22-4A4D9842143C}"/>
                </a:ext>
              </a:extLst>
            </p:cNvPr>
            <p:cNvSpPr/>
            <p:nvPr/>
          </p:nvSpPr>
          <p:spPr>
            <a:xfrm>
              <a:off x="348421" y="328941"/>
              <a:ext cx="478086" cy="478085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04777CF-A7F4-989E-258D-6DD300CC1CB2}"/>
                </a:ext>
              </a:extLst>
            </p:cNvPr>
            <p:cNvSpPr/>
            <p:nvPr/>
          </p:nvSpPr>
          <p:spPr>
            <a:xfrm rot="16889869">
              <a:off x="422872" y="358094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C3C31E9-4DD6-C903-8B3E-F96F43FA2EE8}"/>
                </a:ext>
              </a:extLst>
            </p:cNvPr>
            <p:cNvSpPr/>
            <p:nvPr/>
          </p:nvSpPr>
          <p:spPr>
            <a:xfrm rot="17082204" flipH="1">
              <a:off x="466078" y="306725"/>
              <a:ext cx="929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FD143BA-D0B5-AC74-BB1B-16705588D8A8}"/>
                </a:ext>
              </a:extLst>
            </p:cNvPr>
            <p:cNvSpPr/>
            <p:nvPr/>
          </p:nvSpPr>
          <p:spPr>
            <a:xfrm rot="12362815">
              <a:off x="495295" y="308472"/>
              <a:ext cx="8674" cy="72339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B2A5291-72CF-75B0-FF39-5E999F0EFC49}"/>
                </a:ext>
              </a:extLst>
            </p:cNvPr>
            <p:cNvSpPr/>
            <p:nvPr/>
          </p:nvSpPr>
          <p:spPr>
            <a:xfrm rot="17082204" flipH="1">
              <a:off x="412892" y="31929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B88D1E5-2397-42DA-B98E-0C93308766D6}"/>
                </a:ext>
              </a:extLst>
            </p:cNvPr>
            <p:cNvSpPr/>
            <p:nvPr/>
          </p:nvSpPr>
          <p:spPr>
            <a:xfrm rot="716487" flipH="1">
              <a:off x="451059" y="299845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8CE055E-A31D-5EF0-3834-FEB0BDCA245A}"/>
                </a:ext>
              </a:extLst>
            </p:cNvPr>
            <p:cNvSpPr/>
            <p:nvPr/>
          </p:nvSpPr>
          <p:spPr>
            <a:xfrm rot="6879462" flipH="1">
              <a:off x="470768" y="340374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FE07E00-63E7-8313-8BBA-91D10B1D100F}"/>
                </a:ext>
              </a:extLst>
            </p:cNvPr>
            <p:cNvSpPr/>
            <p:nvPr/>
          </p:nvSpPr>
          <p:spPr>
            <a:xfrm rot="11086385" flipH="1">
              <a:off x="458028" y="37031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5B61C84-077F-7355-4C9E-C0D938EEE7FA}"/>
                </a:ext>
              </a:extLst>
            </p:cNvPr>
            <p:cNvSpPr/>
            <p:nvPr/>
          </p:nvSpPr>
          <p:spPr>
            <a:xfrm rot="488457" flipH="1">
              <a:off x="423012" y="325798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60BD402-EC6A-78D9-B668-21D2769FE47F}"/>
                </a:ext>
              </a:extLst>
            </p:cNvPr>
            <p:cNvSpPr/>
            <p:nvPr/>
          </p:nvSpPr>
          <p:spPr>
            <a:xfrm rot="19433629" flipH="1">
              <a:off x="381150" y="406182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1C6BF61-59D8-A836-E63A-700DE02283AE}"/>
                </a:ext>
              </a:extLst>
            </p:cNvPr>
            <p:cNvSpPr/>
            <p:nvPr/>
          </p:nvSpPr>
          <p:spPr>
            <a:xfrm rot="15938892" flipH="1">
              <a:off x="399958" y="373174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982085B-F7CD-8A09-60DB-603BB7EEF83A}"/>
                </a:ext>
              </a:extLst>
            </p:cNvPr>
            <p:cNvSpPr/>
            <p:nvPr/>
          </p:nvSpPr>
          <p:spPr>
            <a:xfrm rot="20042772" flipH="1">
              <a:off x="400635" y="376467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6A5DD0A-3E20-7E71-0D2D-8B80F0603337}"/>
                </a:ext>
              </a:extLst>
            </p:cNvPr>
            <p:cNvSpPr/>
            <p:nvPr/>
          </p:nvSpPr>
          <p:spPr>
            <a:xfrm rot="20042772" flipH="1">
              <a:off x="363015" y="44814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4207C25-1132-B3FE-C6D2-39EC8145BCD6}"/>
                </a:ext>
              </a:extLst>
            </p:cNvPr>
            <p:cNvSpPr/>
            <p:nvPr/>
          </p:nvSpPr>
          <p:spPr>
            <a:xfrm rot="13938138" flipH="1">
              <a:off x="350470" y="43506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056312B-87AC-15C3-6400-8567EA95F1BA}"/>
                </a:ext>
              </a:extLst>
            </p:cNvPr>
            <p:cNvSpPr/>
            <p:nvPr/>
          </p:nvSpPr>
          <p:spPr>
            <a:xfrm rot="14138822" flipH="1">
              <a:off x="326924" y="408545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6270E3A-BFCD-88BF-B2A8-18CBAACC703E}"/>
                </a:ext>
              </a:extLst>
            </p:cNvPr>
            <p:cNvSpPr/>
            <p:nvPr/>
          </p:nvSpPr>
          <p:spPr>
            <a:xfrm rot="12896755" flipH="1">
              <a:off x="345391" y="50175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E12A899-49F4-5C98-E669-79D327B5E13B}"/>
                </a:ext>
              </a:extLst>
            </p:cNvPr>
            <p:cNvSpPr/>
            <p:nvPr/>
          </p:nvSpPr>
          <p:spPr>
            <a:xfrm rot="18276274" flipH="1">
              <a:off x="357435" y="494552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AF5F991-0543-DDA1-8EA4-6E1760270792}"/>
                </a:ext>
              </a:extLst>
            </p:cNvPr>
            <p:cNvSpPr/>
            <p:nvPr/>
          </p:nvSpPr>
          <p:spPr>
            <a:xfrm rot="12107337" flipH="1">
              <a:off x="393991" y="63890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E9BFB23-AD09-AC96-B440-A9878EA08F2F}"/>
                </a:ext>
              </a:extLst>
            </p:cNvPr>
            <p:cNvSpPr/>
            <p:nvPr/>
          </p:nvSpPr>
          <p:spPr>
            <a:xfrm rot="16767662" flipH="1">
              <a:off x="403396" y="648590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E737F4FC-B680-7B9F-19DF-83C3CE4E3BAB}"/>
                </a:ext>
              </a:extLst>
            </p:cNvPr>
            <p:cNvSpPr/>
            <p:nvPr/>
          </p:nvSpPr>
          <p:spPr>
            <a:xfrm rot="17303476" flipH="1">
              <a:off x="373043" y="602217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BD6D514-256D-EA12-C079-C718129603BF}"/>
                </a:ext>
              </a:extLst>
            </p:cNvPr>
            <p:cNvSpPr/>
            <p:nvPr/>
          </p:nvSpPr>
          <p:spPr>
            <a:xfrm rot="1648925" flipH="1">
              <a:off x="373885" y="58323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A1EB398-7B81-6DBA-13E1-DCC75747AF10}"/>
                </a:ext>
              </a:extLst>
            </p:cNvPr>
            <p:cNvSpPr/>
            <p:nvPr/>
          </p:nvSpPr>
          <p:spPr>
            <a:xfrm rot="2620005" flipH="1">
              <a:off x="344084" y="56116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CCA943F-9D66-760F-98AF-07457650B199}"/>
                </a:ext>
              </a:extLst>
            </p:cNvPr>
            <p:cNvSpPr/>
            <p:nvPr/>
          </p:nvSpPr>
          <p:spPr>
            <a:xfrm rot="17860892" flipH="1">
              <a:off x="333407" y="538386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B77CE7B-703A-B505-E8E7-86D21AE0AFD1}"/>
                </a:ext>
              </a:extLst>
            </p:cNvPr>
            <p:cNvSpPr/>
            <p:nvPr/>
          </p:nvSpPr>
          <p:spPr>
            <a:xfrm rot="16767662" flipH="1">
              <a:off x="442481" y="689154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2B0A75F-D177-859D-C7CF-0774C488062E}"/>
                </a:ext>
              </a:extLst>
            </p:cNvPr>
            <p:cNvSpPr/>
            <p:nvPr/>
          </p:nvSpPr>
          <p:spPr>
            <a:xfrm flipH="1">
              <a:off x="431638" y="69667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4FEC0CB-A34A-2867-8C3B-1E5426B247EF}"/>
                </a:ext>
              </a:extLst>
            </p:cNvPr>
            <p:cNvSpPr/>
            <p:nvPr/>
          </p:nvSpPr>
          <p:spPr>
            <a:xfrm rot="13581916">
              <a:off x="537602" y="320984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9AB9323-39D5-4AA9-9659-B58D5BD0B9B9}"/>
                </a:ext>
              </a:extLst>
            </p:cNvPr>
            <p:cNvSpPr/>
            <p:nvPr/>
          </p:nvSpPr>
          <p:spPr>
            <a:xfrm rot="18762440">
              <a:off x="536102" y="289235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4B1A554-5198-FD66-50C9-99E2FB1CFFB2}"/>
                </a:ext>
              </a:extLst>
            </p:cNvPr>
            <p:cNvSpPr/>
            <p:nvPr/>
          </p:nvSpPr>
          <p:spPr>
            <a:xfrm rot="7511780">
              <a:off x="520251" y="323051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D38428-17CC-ACAA-B819-48697FBF7D69}"/>
                  </a:ext>
                </a:extLst>
              </p:cNvPr>
              <p:cNvSpPr txBox="1"/>
              <p:nvPr/>
            </p:nvSpPr>
            <p:spPr>
              <a:xfrm>
                <a:off x="6864498" y="4048378"/>
                <a:ext cx="4557910" cy="1987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solidFill>
                      <a:schemeClr val="bg1"/>
                    </a:solidFill>
                  </a:rPr>
                  <a:t>1. IV Graph</a:t>
                </a:r>
              </a:p>
              <a:p>
                <a:r>
                  <a:rPr lang="en-US" altLang="ko-KR" sz="40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altLang="ko-KR" sz="1400">
                    <a:solidFill>
                      <a:schemeClr val="bg1"/>
                    </a:solidFill>
                  </a:rPr>
                  <a:t>2. Transmission spectra Graph</a:t>
                </a:r>
                <a:br>
                  <a:rPr lang="en-US" altLang="ko-KR" sz="1400">
                    <a:solidFill>
                      <a:schemeClr val="bg1"/>
                    </a:solidFill>
                  </a:rPr>
                </a:br>
                <a:r>
                  <a:rPr lang="en-US" altLang="ko-KR" sz="40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altLang="ko-KR" sz="1400">
                    <a:solidFill>
                      <a:schemeClr val="bg1"/>
                    </a:solidFill>
                  </a:rPr>
                  <a:t>3. Transmission spectra Flat Graph</a:t>
                </a:r>
                <a:br>
                  <a:rPr lang="en-US" altLang="ko-KR" sz="1400">
                    <a:solidFill>
                      <a:schemeClr val="bg1"/>
                    </a:solidFill>
                  </a:rPr>
                </a:br>
                <a:r>
                  <a:rPr lang="en-US" altLang="ko-KR" sz="40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altLang="ko-KR" sz="1400">
                    <a:solidFill>
                      <a:schemeClr val="bg1"/>
                    </a:solidFill>
                  </a:rPr>
                  <a:t>4. Intensity fitted Graph</a:t>
                </a:r>
                <a:br>
                  <a:rPr lang="en-US" altLang="ko-KR" sz="1400">
                    <a:solidFill>
                      <a:schemeClr val="bg1"/>
                    </a:solidFill>
                  </a:rPr>
                </a:br>
                <a:r>
                  <a:rPr lang="en-US" altLang="ko-KR" sz="40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altLang="ko-KR" sz="1400">
                    <a:solidFill>
                      <a:schemeClr val="bg1"/>
                    </a:solidFill>
                  </a:rPr>
                  <a:t>5. Enlarged Transmission spectra fitted Graph</a:t>
                </a:r>
                <a:br>
                  <a:rPr lang="en-US" altLang="ko-KR" sz="1400">
                    <a:solidFill>
                      <a:schemeClr val="bg1"/>
                    </a:solidFill>
                  </a:rPr>
                </a:br>
                <a:r>
                  <a:rPr lang="en-US" altLang="ko-KR" sz="40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altLang="ko-KR" sz="1400">
                    <a:solidFill>
                      <a:schemeClr val="bg1"/>
                    </a:solidFill>
                  </a:rPr>
                  <a:t>6. del_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altLang="ko-KR" sz="1400">
                    <a:solidFill>
                      <a:schemeClr val="bg1"/>
                    </a:solidFill>
                  </a:rPr>
                  <a:t> Graph</a:t>
                </a:r>
                <a:br>
                  <a:rPr lang="en-US" altLang="ko-KR" sz="1400">
                    <a:solidFill>
                      <a:schemeClr val="bg1"/>
                    </a:solidFill>
                  </a:rPr>
                </a:br>
                <a:r>
                  <a:rPr lang="en-US" altLang="ko-KR" sz="40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altLang="ko-KR" sz="1400">
                    <a:solidFill>
                      <a:schemeClr val="bg1"/>
                    </a:solidFill>
                  </a:rPr>
                  <a:t>7. CSV file containing information about all data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D38428-17CC-ACAA-B819-48697FBF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498" y="4048378"/>
                <a:ext cx="4557910" cy="1987019"/>
              </a:xfrm>
              <a:prstGeom prst="rect">
                <a:avLst/>
              </a:prstGeom>
              <a:blipFill>
                <a:blip r:embed="rId3"/>
                <a:stretch>
                  <a:fillRect l="-401" t="-613" b="-2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C7CD37-8960-5A27-37CB-FA2E85097A66}"/>
              </a:ext>
            </a:extLst>
          </p:cNvPr>
          <p:cNvSpPr/>
          <p:nvPr/>
        </p:nvSpPr>
        <p:spPr>
          <a:xfrm>
            <a:off x="6443453" y="3833899"/>
            <a:ext cx="5400000" cy="2415976"/>
          </a:xfrm>
          <a:prstGeom prst="rect">
            <a:avLst/>
          </a:prstGeom>
          <a:noFill/>
          <a:ln w="63500">
            <a:gradFill flip="none" rotWithShape="1">
              <a:gsLst>
                <a:gs pos="28681">
                  <a:srgbClr val="FFFF00"/>
                </a:gs>
                <a:gs pos="9000">
                  <a:srgbClr val="92D050"/>
                </a:gs>
                <a:gs pos="22000">
                  <a:srgbClr val="00B050"/>
                </a:gs>
                <a:gs pos="92316">
                  <a:srgbClr val="E0E882"/>
                </a:gs>
                <a:gs pos="55500">
                  <a:srgbClr val="FFFF00"/>
                </a:gs>
                <a:gs pos="44000">
                  <a:srgbClr val="FFFF00"/>
                </a:gs>
                <a:gs pos="0">
                  <a:srgbClr val="FFFF00"/>
                </a:gs>
                <a:gs pos="74000">
                  <a:srgbClr val="FFFF00"/>
                </a:gs>
                <a:gs pos="83000">
                  <a:srgbClr val="FFFF00"/>
                </a:gs>
                <a:gs pos="100000">
                  <a:srgbClr val="FFFF00"/>
                </a:gs>
              </a:gsLst>
              <a:lin ang="42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sz="14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54D29-3912-4235-2858-677D3C122A31}"/>
              </a:ext>
            </a:extLst>
          </p:cNvPr>
          <p:cNvSpPr txBox="1"/>
          <p:nvPr/>
        </p:nvSpPr>
        <p:spPr>
          <a:xfrm>
            <a:off x="8366313" y="3654640"/>
            <a:ext cx="1554280" cy="338554"/>
          </a:xfrm>
          <a:prstGeom prst="rect">
            <a:avLst/>
          </a:prstGeom>
          <a:solidFill>
            <a:srgbClr val="404040"/>
          </a:solidFill>
          <a:ln w="38100">
            <a:gradFill flip="none" rotWithShape="1">
              <a:gsLst>
                <a:gs pos="0">
                  <a:srgbClr val="FFFF00"/>
                </a:gs>
                <a:gs pos="41000">
                  <a:srgbClr val="FFFF00"/>
                </a:gs>
                <a:gs pos="18000">
                  <a:srgbClr val="FFFF00"/>
                </a:gs>
                <a:gs pos="24000">
                  <a:srgbClr val="00B050"/>
                </a:gs>
                <a:gs pos="100000">
                  <a:srgbClr val="FFFF00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</a:rPr>
              <a:t>Main Skills</a:t>
            </a:r>
            <a:endParaRPr lang="ko-KR" altLang="en-US" sz="1600">
              <a:solidFill>
                <a:schemeClr val="bg1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4D3AFFE-D691-269F-E930-32299AD52D56}"/>
              </a:ext>
            </a:extLst>
          </p:cNvPr>
          <p:cNvGrpSpPr/>
          <p:nvPr/>
        </p:nvGrpSpPr>
        <p:grpSpPr>
          <a:xfrm>
            <a:off x="6435705" y="1407934"/>
            <a:ext cx="5395789" cy="1979960"/>
            <a:chOff x="6426750" y="1398698"/>
            <a:chExt cx="5395789" cy="19799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51B5E1-DC47-62A4-88CF-4923F4AE0E94}"/>
                </a:ext>
              </a:extLst>
            </p:cNvPr>
            <p:cNvSpPr txBox="1"/>
            <p:nvPr/>
          </p:nvSpPr>
          <p:spPr>
            <a:xfrm>
              <a:off x="6701111" y="1588459"/>
              <a:ext cx="484706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Data analysis software using PyCharm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If you enter the wafer information for the Lot you want, </a:t>
              </a:r>
              <a:br>
                <a:rPr lang="en-US" altLang="ko-KR" sz="1400">
                  <a:solidFill>
                    <a:schemeClr val="bg1"/>
                  </a:solidFill>
                </a:rPr>
              </a:br>
              <a:r>
                <a:rPr lang="en-US" altLang="ko-KR" sz="1400">
                  <a:solidFill>
                    <a:schemeClr val="bg1"/>
                  </a:solidFill>
                </a:rPr>
                <a:t>several data will be extracted.</a:t>
              </a:r>
            </a:p>
            <a:p>
              <a:pPr algn="ctr"/>
              <a:endParaRPr lang="en-US" altLang="ko-KR" sz="140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Through the measurement data, you can compare and </a:t>
              </a:r>
              <a:br>
                <a:rPr lang="en-US" altLang="ko-KR" sz="1400">
                  <a:solidFill>
                    <a:schemeClr val="bg1"/>
                  </a:solidFill>
                </a:rPr>
              </a:br>
              <a:r>
                <a:rPr lang="en-US" altLang="ko-KR" sz="1400">
                  <a:solidFill>
                    <a:schemeClr val="bg1"/>
                  </a:solidFill>
                </a:rPr>
                <a:t>analyze the data of the desired part.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6634807-1620-D394-C530-8D5B1F7AC78F}"/>
                </a:ext>
              </a:extLst>
            </p:cNvPr>
            <p:cNvSpPr/>
            <p:nvPr/>
          </p:nvSpPr>
          <p:spPr>
            <a:xfrm>
              <a:off x="6426750" y="1398698"/>
              <a:ext cx="5395789" cy="1979960"/>
            </a:xfrm>
            <a:prstGeom prst="rect">
              <a:avLst/>
            </a:prstGeom>
            <a:noFill/>
            <a:ln w="63500">
              <a:gradFill flip="none" rotWithShape="1">
                <a:gsLst>
                  <a:gs pos="28681">
                    <a:srgbClr val="FFFF00"/>
                  </a:gs>
                  <a:gs pos="9000">
                    <a:srgbClr val="92D050"/>
                  </a:gs>
                  <a:gs pos="22000">
                    <a:srgbClr val="00B050"/>
                  </a:gs>
                  <a:gs pos="92316">
                    <a:srgbClr val="E0E882"/>
                  </a:gs>
                  <a:gs pos="55500">
                    <a:srgbClr val="FFFF00"/>
                  </a:gs>
                  <a:gs pos="44000">
                    <a:srgbClr val="FFFF00"/>
                  </a:gs>
                  <a:gs pos="0">
                    <a:srgbClr val="FFFF00"/>
                  </a:gs>
                  <a:gs pos="74000">
                    <a:srgbClr val="FFFF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42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sz="1400">
                <a:solidFill>
                  <a:schemeClr val="bg1"/>
                </a:solidFill>
                <a:ea typeface="맑은 고딕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7BF1E98-5BC1-BD68-63DC-7BDF7F163A73}"/>
              </a:ext>
            </a:extLst>
          </p:cNvPr>
          <p:cNvGrpSpPr/>
          <p:nvPr/>
        </p:nvGrpSpPr>
        <p:grpSpPr>
          <a:xfrm>
            <a:off x="9205550" y="184001"/>
            <a:ext cx="2842828" cy="1081375"/>
            <a:chOff x="9067009" y="8516"/>
            <a:chExt cx="2842828" cy="108137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7819E2-7A8B-E8A5-4AFA-7E0575238C69}"/>
                </a:ext>
              </a:extLst>
            </p:cNvPr>
            <p:cNvSpPr txBox="1"/>
            <p:nvPr/>
          </p:nvSpPr>
          <p:spPr>
            <a:xfrm>
              <a:off x="9141282" y="118316"/>
              <a:ext cx="269428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>
                  <a:solidFill>
                    <a:schemeClr val="bg1"/>
                  </a:solidFill>
                </a:rPr>
                <a:t>Team members</a:t>
              </a:r>
            </a:p>
            <a:p>
              <a:r>
                <a:rPr lang="en-US" altLang="ko-KR" sz="500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 altLang="ko-KR" sz="900">
                  <a:solidFill>
                    <a:schemeClr val="bg1"/>
                  </a:solidFill>
                </a:rPr>
                <a:t>Kim </a:t>
              </a:r>
              <a:r>
                <a:rPr lang="en-US" altLang="ko-KR" sz="900" err="1">
                  <a:solidFill>
                    <a:schemeClr val="bg1"/>
                  </a:solidFill>
                </a:rPr>
                <a:t>Hyunjun</a:t>
              </a:r>
              <a:r>
                <a:rPr lang="en-US" altLang="ko-KR" sz="900">
                  <a:solidFill>
                    <a:schemeClr val="bg1"/>
                  </a:solidFill>
                </a:rPr>
                <a:t> – </a:t>
              </a:r>
              <a:r>
                <a:rPr lang="en-US" altLang="ko-KR" sz="900">
                  <a:solidFill>
                    <a:schemeClr val="bg1"/>
                  </a:solidFill>
                  <a:hlinkClick r:id="rId4"/>
                </a:rPr>
                <a:t>guswns9474@hanyang.ac.kr</a:t>
              </a:r>
              <a:r>
                <a:rPr lang="en-US" altLang="ko-KR" sz="900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 altLang="ko-KR" sz="900" err="1">
                  <a:solidFill>
                    <a:schemeClr val="bg1"/>
                  </a:solidFill>
                </a:rPr>
                <a:t>Seo</a:t>
              </a:r>
              <a:r>
                <a:rPr lang="en-US" altLang="ko-KR" sz="900">
                  <a:solidFill>
                    <a:schemeClr val="bg1"/>
                  </a:solidFill>
                </a:rPr>
                <a:t> </a:t>
              </a:r>
              <a:r>
                <a:rPr lang="en-US" altLang="ko-KR" sz="900" err="1">
                  <a:solidFill>
                    <a:schemeClr val="bg1"/>
                  </a:solidFill>
                </a:rPr>
                <a:t>jaeyun</a:t>
              </a:r>
              <a:r>
                <a:rPr lang="en-US" altLang="ko-KR" sz="900">
                  <a:solidFill>
                    <a:schemeClr val="bg1"/>
                  </a:solidFill>
                </a:rPr>
                <a:t> – </a:t>
              </a:r>
              <a:r>
                <a:rPr lang="en-US" altLang="ko-KR" sz="900">
                  <a:solidFill>
                    <a:schemeClr val="bg1"/>
                  </a:solidFill>
                  <a:hlinkClick r:id="rId5"/>
                </a:rPr>
                <a:t>seojy06@hanyang.ac.kr</a:t>
              </a:r>
              <a:r>
                <a:rPr lang="en-US" altLang="ko-KR" sz="900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 altLang="ko-KR" sz="900">
                  <a:solidFill>
                    <a:schemeClr val="bg1"/>
                  </a:solidFill>
                </a:rPr>
                <a:t>Lee </a:t>
              </a:r>
              <a:r>
                <a:rPr lang="en-US" altLang="ko-KR" sz="900" err="1">
                  <a:solidFill>
                    <a:schemeClr val="bg1"/>
                  </a:solidFill>
                </a:rPr>
                <a:t>jonggeon</a:t>
              </a:r>
              <a:r>
                <a:rPr lang="en-US" altLang="ko-KR" sz="900">
                  <a:solidFill>
                    <a:schemeClr val="bg1"/>
                  </a:solidFill>
                </a:rPr>
                <a:t> – </a:t>
              </a:r>
              <a:r>
                <a:rPr lang="en-US" altLang="ko-KR" sz="900">
                  <a:solidFill>
                    <a:schemeClr val="bg1"/>
                  </a:solidFill>
                  <a:hlinkClick r:id="rId6"/>
                </a:rPr>
                <a:t>dlwhdrjs020801@hanyang.ac.kr</a:t>
              </a:r>
              <a:r>
                <a:rPr lang="en-US" altLang="ko-KR" sz="900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 altLang="ko-KR" sz="900">
                  <a:solidFill>
                    <a:schemeClr val="bg1"/>
                  </a:solidFill>
                </a:rPr>
                <a:t>Jung </a:t>
              </a:r>
              <a:r>
                <a:rPr lang="en-US" altLang="ko-KR" sz="900" err="1">
                  <a:solidFill>
                    <a:schemeClr val="bg1"/>
                  </a:solidFill>
                </a:rPr>
                <a:t>Myungjin</a:t>
              </a:r>
              <a:r>
                <a:rPr lang="en-US" altLang="ko-KR" sz="900">
                  <a:solidFill>
                    <a:schemeClr val="bg1"/>
                  </a:solidFill>
                </a:rPr>
                <a:t> – </a:t>
              </a:r>
              <a:r>
                <a:rPr lang="en-US" altLang="ko-KR" sz="900">
                  <a:solidFill>
                    <a:schemeClr val="bg1"/>
                  </a:solidFill>
                  <a:hlinkClick r:id="rId7"/>
                </a:rPr>
                <a:t>jmj3034@hanyang.ac.kr</a:t>
              </a:r>
              <a:r>
                <a:rPr lang="en-US" altLang="ko-KR" sz="900">
                  <a:solidFill>
                    <a:schemeClr val="bg1"/>
                  </a:solidFill>
                </a:rPr>
                <a:t> 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9BB8D86-F703-7C3C-3A03-148702C1AC3A}"/>
                </a:ext>
              </a:extLst>
            </p:cNvPr>
            <p:cNvSpPr/>
            <p:nvPr/>
          </p:nvSpPr>
          <p:spPr>
            <a:xfrm>
              <a:off x="9067009" y="8516"/>
              <a:ext cx="2842828" cy="1081375"/>
            </a:xfrm>
            <a:prstGeom prst="rect">
              <a:avLst/>
            </a:prstGeom>
            <a:noFill/>
            <a:ln w="12700">
              <a:gradFill flip="none" rotWithShape="1">
                <a:gsLst>
                  <a:gs pos="28681">
                    <a:srgbClr val="FFFF00"/>
                  </a:gs>
                  <a:gs pos="9000">
                    <a:srgbClr val="92D050"/>
                  </a:gs>
                  <a:gs pos="22000">
                    <a:srgbClr val="00B050"/>
                  </a:gs>
                  <a:gs pos="92316">
                    <a:srgbClr val="E0E882"/>
                  </a:gs>
                  <a:gs pos="55500">
                    <a:srgbClr val="FFFF00"/>
                  </a:gs>
                  <a:gs pos="44000">
                    <a:srgbClr val="FFFF00"/>
                  </a:gs>
                  <a:gs pos="0">
                    <a:srgbClr val="FFFF00"/>
                  </a:gs>
                  <a:gs pos="74000">
                    <a:srgbClr val="FFFF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42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sz="1400">
                <a:solidFill>
                  <a:schemeClr val="bg1"/>
                </a:solidFill>
                <a:ea typeface="맑은 고딕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761DB294-4BFE-601D-3E48-1C48650EB325}"/>
              </a:ext>
            </a:extLst>
          </p:cNvPr>
          <p:cNvSpPr txBox="1"/>
          <p:nvPr/>
        </p:nvSpPr>
        <p:spPr>
          <a:xfrm>
            <a:off x="1054608" y="327917"/>
            <a:ext cx="52019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Introduction of analysis program 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79D101-D54B-F2DF-6C80-9507B2A83857}"/>
              </a:ext>
            </a:extLst>
          </p:cNvPr>
          <p:cNvGrpSpPr/>
          <p:nvPr/>
        </p:nvGrpSpPr>
        <p:grpSpPr>
          <a:xfrm>
            <a:off x="197400" y="1102119"/>
            <a:ext cx="5817260" cy="5202712"/>
            <a:chOff x="197400" y="1023463"/>
            <a:chExt cx="5817260" cy="5202712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22F6E277-50ED-C182-3D00-9C9599E62BC3}"/>
                </a:ext>
              </a:extLst>
            </p:cNvPr>
            <p:cNvSpPr/>
            <p:nvPr/>
          </p:nvSpPr>
          <p:spPr>
            <a:xfrm>
              <a:off x="197400" y="1391741"/>
              <a:ext cx="5817260" cy="4834434"/>
            </a:xfrm>
            <a:prstGeom prst="roundRect">
              <a:avLst/>
            </a:prstGeom>
            <a:solidFill>
              <a:srgbClr val="404040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6FC3EA2-C490-8789-56E0-AF57DC8FCB17}"/>
                </a:ext>
              </a:extLst>
            </p:cNvPr>
            <p:cNvGrpSpPr/>
            <p:nvPr/>
          </p:nvGrpSpPr>
          <p:grpSpPr>
            <a:xfrm>
              <a:off x="404918" y="1023463"/>
              <a:ext cx="5402224" cy="4982994"/>
              <a:chOff x="404918" y="1023463"/>
              <a:chExt cx="5402224" cy="498299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950CB764-8764-69AF-5788-544FC933A575}"/>
                  </a:ext>
                </a:extLst>
              </p:cNvPr>
              <p:cNvSpPr/>
              <p:nvPr/>
            </p:nvSpPr>
            <p:spPr>
              <a:xfrm>
                <a:off x="2355430" y="2145724"/>
                <a:ext cx="1501200" cy="604024"/>
              </a:xfrm>
              <a:prstGeom prst="roundRect">
                <a:avLst/>
              </a:prstGeom>
              <a:solidFill>
                <a:srgbClr val="404040"/>
              </a:solidFill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200">
                    <a:ea typeface="맑은 고딕"/>
                  </a:rPr>
                  <a:t>GUI.py</a:t>
                </a:r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D112451D-A8FC-5BA0-F706-C9B698290364}"/>
                  </a:ext>
                </a:extLst>
              </p:cNvPr>
              <p:cNvGrpSpPr/>
              <p:nvPr/>
            </p:nvGrpSpPr>
            <p:grpSpPr>
              <a:xfrm>
                <a:off x="2355567" y="1023463"/>
                <a:ext cx="1500927" cy="751650"/>
                <a:chOff x="1856813" y="1031083"/>
                <a:chExt cx="1500927" cy="751650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58500878-4F8C-A4B9-1498-BE3391B23EDD}"/>
                    </a:ext>
                  </a:extLst>
                </p:cNvPr>
                <p:cNvSpPr/>
                <p:nvPr/>
              </p:nvSpPr>
              <p:spPr>
                <a:xfrm>
                  <a:off x="1856813" y="1031083"/>
                  <a:ext cx="1500927" cy="751650"/>
                </a:xfrm>
                <a:prstGeom prst="roundRect">
                  <a:avLst/>
                </a:prstGeom>
                <a:solidFill>
                  <a:srgbClr val="404040"/>
                </a:solidFill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400"/>
                    <a:t>run.py</a:t>
                  </a:r>
                  <a:endParaRPr lang="ko-KR" altLang="en-US" sz="1400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AEC1E838-4EED-5FF5-5664-CCD76212F3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16293" y="1046908"/>
                  <a:ext cx="720000" cy="720000"/>
                </a:xfrm>
                <a:prstGeom prst="rect">
                  <a:avLst/>
                </a:prstGeom>
              </p:spPr>
            </p:pic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BBC669F-207F-B213-A7C0-3C6665F8FEE7}"/>
                  </a:ext>
                </a:extLst>
              </p:cNvPr>
              <p:cNvGrpSpPr/>
              <p:nvPr/>
            </p:nvGrpSpPr>
            <p:grpSpPr>
              <a:xfrm>
                <a:off x="404918" y="3275071"/>
                <a:ext cx="5402224" cy="1053698"/>
                <a:chOff x="400852" y="3275071"/>
                <a:chExt cx="5402224" cy="1053698"/>
              </a:xfrm>
            </p:grpSpPr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A884AF58-E201-49CA-834A-C3DD56B3917B}"/>
                    </a:ext>
                  </a:extLst>
                </p:cNvPr>
                <p:cNvGrpSpPr/>
                <p:nvPr/>
              </p:nvGrpSpPr>
              <p:grpSpPr>
                <a:xfrm>
                  <a:off x="4075076" y="3275071"/>
                  <a:ext cx="1728000" cy="1053698"/>
                  <a:chOff x="4075076" y="3275071"/>
                  <a:chExt cx="1728000" cy="1053698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71712F83-58DF-8CBD-17BE-80A76F2427B7}"/>
                      </a:ext>
                    </a:extLst>
                  </p:cNvPr>
                  <p:cNvSpPr/>
                  <p:nvPr/>
                </p:nvSpPr>
                <p:spPr>
                  <a:xfrm>
                    <a:off x="4075076" y="3275071"/>
                    <a:ext cx="1728000" cy="1053698"/>
                  </a:xfrm>
                  <a:prstGeom prst="roundRect">
                    <a:avLst/>
                  </a:prstGeom>
                  <a:solidFill>
                    <a:srgbClr val="404040"/>
                  </a:solidFill>
                  <a:ln w="28575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/>
                  <a:p>
                    <a:pPr algn="ctr"/>
                    <a:r>
                      <a:rPr lang="en-US" altLang="ko-KR" sz="1200">
                        <a:ea typeface="맑은 고딕"/>
                      </a:rPr>
                      <a:t>g</a:t>
                    </a:r>
                    <a:r>
                      <a:rPr lang="ko-KR" altLang="en-US" sz="1200">
                        <a:ea typeface="맑은 고딕"/>
                      </a:rPr>
                      <a:t>raph_show.py</a:t>
                    </a:r>
                    <a:endParaRPr lang="en-US" altLang="ko-KR" sz="1200">
                      <a:ea typeface="맑은 고딕"/>
                    </a:endParaRPr>
                  </a:p>
                  <a:p>
                    <a:pPr algn="ctr"/>
                    <a:endParaRPr lang="en-US" altLang="ko-KR" sz="1400">
                      <a:ea typeface="맑은 고딕"/>
                    </a:endParaRPr>
                  </a:p>
                  <a:p>
                    <a:pPr algn="ctr"/>
                    <a:endParaRPr lang="en-US" altLang="ko-KR" sz="1400">
                      <a:ea typeface="맑은 고딕"/>
                    </a:endParaRPr>
                  </a:p>
                  <a:p>
                    <a:pPr algn="ctr"/>
                    <a:r>
                      <a:rPr lang="en-US" altLang="ko-KR" sz="800">
                        <a:ea typeface="맑은 고딕"/>
                      </a:rPr>
                      <a:t> </a:t>
                    </a:r>
                  </a:p>
                  <a:p>
                    <a:pPr algn="ctr"/>
                    <a:endParaRPr lang="en-US" altLang="ko-KR" sz="1400">
                      <a:ea typeface="맑은 고딕"/>
                    </a:endParaRPr>
                  </a:p>
                </p:txBody>
              </p:sp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4CAE6E70-D5B0-0C5B-B569-7FFA613F363D}"/>
                      </a:ext>
                    </a:extLst>
                  </p:cNvPr>
                  <p:cNvGrpSpPr/>
                  <p:nvPr/>
                </p:nvGrpSpPr>
                <p:grpSpPr>
                  <a:xfrm>
                    <a:off x="4185566" y="3565274"/>
                    <a:ext cx="1507021" cy="748284"/>
                    <a:chOff x="4406853" y="3777474"/>
                    <a:chExt cx="1507021" cy="748284"/>
                  </a:xfrm>
                </p:grpSpPr>
                <p:pic>
                  <p:nvPicPr>
                    <p:cNvPr id="25" name="그림 24">
                      <a:extLst>
                        <a:ext uri="{FF2B5EF4-FFF2-40B4-BE49-F238E27FC236}">
                          <a16:creationId xmlns:a16="http://schemas.microsoft.com/office/drawing/2014/main" id="{AA3333FF-BA48-5ECC-1203-508FFF1760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406853" y="3777474"/>
                      <a:ext cx="720000" cy="72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그림 29">
                      <a:extLst>
                        <a:ext uri="{FF2B5EF4-FFF2-40B4-BE49-F238E27FC236}">
                          <a16:creationId xmlns:a16="http://schemas.microsoft.com/office/drawing/2014/main" id="{59721F99-10E3-4F11-1439-79BD9E82B76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5193874" y="3805758"/>
                      <a:ext cx="720000" cy="720000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5F6AA71E-35B8-1A54-A55B-581378951A93}"/>
                    </a:ext>
                  </a:extLst>
                </p:cNvPr>
                <p:cNvGrpSpPr/>
                <p:nvPr/>
              </p:nvGrpSpPr>
              <p:grpSpPr>
                <a:xfrm>
                  <a:off x="2417964" y="3277951"/>
                  <a:ext cx="1368000" cy="1047939"/>
                  <a:chOff x="2403095" y="3277951"/>
                  <a:chExt cx="1368000" cy="1047939"/>
                </a:xfrm>
              </p:grpSpPr>
              <p:sp>
                <p:nvSpPr>
                  <p:cNvPr id="9" name="사각형: 둥근 모서리 8">
                    <a:extLst>
                      <a:ext uri="{FF2B5EF4-FFF2-40B4-BE49-F238E27FC236}">
                        <a16:creationId xmlns:a16="http://schemas.microsoft.com/office/drawing/2014/main" id="{B0C7003D-1DAB-52C5-988B-D14D14841337}"/>
                      </a:ext>
                    </a:extLst>
                  </p:cNvPr>
                  <p:cNvSpPr/>
                  <p:nvPr/>
                </p:nvSpPr>
                <p:spPr>
                  <a:xfrm>
                    <a:off x="2403095" y="3277951"/>
                    <a:ext cx="1368000" cy="1047939"/>
                  </a:xfrm>
                  <a:prstGeom prst="roundRect">
                    <a:avLst/>
                  </a:prstGeom>
                  <a:solidFill>
                    <a:srgbClr val="404040"/>
                  </a:solidFill>
                  <a:ln w="28575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/>
                  <a:p>
                    <a:pPr algn="ctr"/>
                    <a:r>
                      <a:rPr lang="ko-KR" altLang="en-US" sz="1200">
                        <a:ea typeface="맑은 고딕"/>
                      </a:rPr>
                      <a:t>produce_csv.py</a:t>
                    </a:r>
                    <a:endParaRPr lang="en-US" altLang="ko-KR" sz="1200">
                      <a:ea typeface="맑은 고딕"/>
                    </a:endParaRPr>
                  </a:p>
                  <a:p>
                    <a:pPr algn="ctr"/>
                    <a:endParaRPr lang="en-US" altLang="ko-KR" sz="1200">
                      <a:ea typeface="맑은 고딕"/>
                    </a:endParaRPr>
                  </a:p>
                  <a:p>
                    <a:pPr algn="ctr"/>
                    <a:endParaRPr lang="en-US" altLang="ko-KR" sz="1200">
                      <a:ea typeface="맑은 고딕"/>
                    </a:endParaRPr>
                  </a:p>
                  <a:p>
                    <a:pPr algn="ctr"/>
                    <a:endParaRPr lang="en-US" altLang="ko-KR" sz="1200">
                      <a:ea typeface="맑은 고딕"/>
                    </a:endParaRPr>
                  </a:p>
                  <a:p>
                    <a:pPr algn="ctr"/>
                    <a:r>
                      <a:rPr lang="en-US" altLang="ko-KR" sz="800">
                        <a:ea typeface="맑은 고딕"/>
                      </a:rPr>
                      <a:t> </a:t>
                    </a:r>
                    <a:endParaRPr lang="ko-KR" altLang="en-US" sz="800">
                      <a:ea typeface="맑은 고딕"/>
                    </a:endParaRPr>
                  </a:p>
                </p:txBody>
              </p:sp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240056F4-C68E-8D78-93F2-74C53BB61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727095" y="3590386"/>
                    <a:ext cx="720000" cy="72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586191C3-FB10-5241-1ABA-28743B7697EF}"/>
                    </a:ext>
                  </a:extLst>
                </p:cNvPr>
                <p:cNvGrpSpPr/>
                <p:nvPr/>
              </p:nvGrpSpPr>
              <p:grpSpPr>
                <a:xfrm>
                  <a:off x="400852" y="3277951"/>
                  <a:ext cx="1728000" cy="1047939"/>
                  <a:chOff x="400852" y="3277951"/>
                  <a:chExt cx="1728000" cy="1047939"/>
                </a:xfrm>
              </p:grpSpPr>
              <p:sp>
                <p:nvSpPr>
                  <p:cNvPr id="5" name="사각형: 둥근 모서리 4">
                    <a:extLst>
                      <a:ext uri="{FF2B5EF4-FFF2-40B4-BE49-F238E27FC236}">
                        <a16:creationId xmlns:a16="http://schemas.microsoft.com/office/drawing/2014/main" id="{EC98E97E-BBF4-CD78-CC5C-C2F669A578BC}"/>
                      </a:ext>
                    </a:extLst>
                  </p:cNvPr>
                  <p:cNvSpPr/>
                  <p:nvPr/>
                </p:nvSpPr>
                <p:spPr>
                  <a:xfrm>
                    <a:off x="400852" y="3277951"/>
                    <a:ext cx="1728000" cy="1047939"/>
                  </a:xfrm>
                  <a:prstGeom prst="roundRect">
                    <a:avLst/>
                  </a:prstGeom>
                  <a:solidFill>
                    <a:srgbClr val="404040"/>
                  </a:solidFill>
                  <a:ln w="28575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45720" rIns="91440" bIns="45720" rtlCol="0" anchor="ctr"/>
                  <a:lstStyle/>
                  <a:p>
                    <a:pPr algn="ctr"/>
                    <a:r>
                      <a:rPr lang="ko-KR" altLang="en-US" sz="1200">
                        <a:ea typeface="맑은 고딕"/>
                      </a:rPr>
                      <a:t>default.py</a:t>
                    </a:r>
                    <a:endParaRPr lang="en-US" altLang="ko-KR" sz="1200">
                      <a:ea typeface="맑은 고딕"/>
                    </a:endParaRPr>
                  </a:p>
                  <a:p>
                    <a:pPr algn="ctr"/>
                    <a:endParaRPr lang="en-US" altLang="ko-KR" sz="1200">
                      <a:ea typeface="맑은 고딕"/>
                    </a:endParaRPr>
                  </a:p>
                  <a:p>
                    <a:pPr algn="ctr"/>
                    <a:endParaRPr lang="en-US" altLang="ko-KR" sz="1200">
                      <a:ea typeface="맑은 고딕"/>
                    </a:endParaRPr>
                  </a:p>
                  <a:p>
                    <a:pPr algn="ctr"/>
                    <a:endParaRPr lang="en-US" altLang="ko-KR" sz="1200">
                      <a:ea typeface="맑은 고딕"/>
                    </a:endParaRPr>
                  </a:p>
                  <a:p>
                    <a:pPr algn="ctr"/>
                    <a:r>
                      <a:rPr lang="en-US" altLang="ko-KR" sz="800">
                        <a:ea typeface="맑은 고딕"/>
                      </a:rPr>
                      <a:t> </a:t>
                    </a:r>
                    <a:endParaRPr lang="ko-KR" altLang="en-US" sz="800"/>
                  </a:p>
                </p:txBody>
              </p:sp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EE594C01-5DE5-D463-8902-8C69E7755008}"/>
                      </a:ext>
                    </a:extLst>
                  </p:cNvPr>
                  <p:cNvGrpSpPr/>
                  <p:nvPr/>
                </p:nvGrpSpPr>
                <p:grpSpPr>
                  <a:xfrm>
                    <a:off x="500037" y="3562678"/>
                    <a:ext cx="1529630" cy="720000"/>
                    <a:chOff x="1043832" y="3727376"/>
                    <a:chExt cx="1529630" cy="720000"/>
                  </a:xfrm>
                </p:grpSpPr>
                <p:pic>
                  <p:nvPicPr>
                    <p:cNvPr id="26" name="그림 25">
                      <a:extLst>
                        <a:ext uri="{FF2B5EF4-FFF2-40B4-BE49-F238E27FC236}">
                          <a16:creationId xmlns:a16="http://schemas.microsoft.com/office/drawing/2014/main" id="{10354E3A-0686-E80F-D368-799299A9D9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1853462" y="3727376"/>
                      <a:ext cx="720000" cy="720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9" name="그림 58">
                      <a:extLst>
                        <a:ext uri="{FF2B5EF4-FFF2-40B4-BE49-F238E27FC236}">
                          <a16:creationId xmlns:a16="http://schemas.microsoft.com/office/drawing/2014/main" id="{F8CC6DE0-F892-75CD-52C8-30BBD522E6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043832" y="3727376"/>
                      <a:ext cx="720000" cy="7200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623666CD-03EB-0A94-1A30-693078A8AD3B}"/>
                  </a:ext>
                </a:extLst>
              </p:cNvPr>
              <p:cNvGrpSpPr/>
              <p:nvPr/>
            </p:nvGrpSpPr>
            <p:grpSpPr>
              <a:xfrm>
                <a:off x="2014517" y="4826830"/>
                <a:ext cx="2183027" cy="1179627"/>
                <a:chOff x="1712698" y="5205461"/>
                <a:chExt cx="2183027" cy="1179627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ADA93379-6F4B-EBBE-9F78-0AFF54EEBAF4}"/>
                    </a:ext>
                  </a:extLst>
                </p:cNvPr>
                <p:cNvSpPr/>
                <p:nvPr/>
              </p:nvSpPr>
              <p:spPr>
                <a:xfrm>
                  <a:off x="1712698" y="5205461"/>
                  <a:ext cx="2183027" cy="1179627"/>
                </a:xfrm>
                <a:prstGeom prst="roundRect">
                  <a:avLst/>
                </a:prstGeom>
                <a:solidFill>
                  <a:srgbClr val="404040"/>
                </a:solidFill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altLang="ko-KR" sz="1400" b="1">
                      <a:ea typeface="맑은 고딕"/>
                    </a:rPr>
                    <a:t>result</a:t>
                  </a:r>
                </a:p>
                <a:p>
                  <a:pPr algn="ctr"/>
                  <a:r>
                    <a:rPr lang="en-US" altLang="ko-KR" sz="800">
                      <a:ea typeface="맑은 고딕"/>
                    </a:rPr>
                    <a:t> </a:t>
                  </a:r>
                </a:p>
                <a:p>
                  <a:pPr algn="ctr"/>
                  <a:endParaRPr lang="en-US" altLang="ko-KR" sz="1400">
                    <a:ea typeface="맑은 고딕"/>
                  </a:endParaRPr>
                </a:p>
                <a:p>
                  <a:pPr algn="ctr"/>
                  <a:endParaRPr lang="en-US" altLang="ko-KR" sz="1400">
                    <a:ea typeface="맑은 고딕"/>
                  </a:endParaRPr>
                </a:p>
                <a:p>
                  <a:pPr algn="ctr"/>
                  <a:endParaRPr lang="en-US" altLang="ko-KR" sz="1400">
                    <a:ea typeface="맑은 고딕"/>
                  </a:endParaRPr>
                </a:p>
                <a:p>
                  <a:pPr algn="ctr"/>
                  <a:r>
                    <a:rPr lang="en-US" altLang="ko-KR" sz="400">
                      <a:ea typeface="맑은 고딕"/>
                    </a:rPr>
                    <a:t> </a:t>
                  </a:r>
                  <a:endParaRPr lang="ko-KR" altLang="en-US" sz="400">
                    <a:ea typeface="맑은 고딕"/>
                  </a:endParaRPr>
                </a:p>
              </p:txBody>
            </p: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497A9D45-FC44-0D0B-DC44-80F0A86CC662}"/>
                    </a:ext>
                  </a:extLst>
                </p:cNvPr>
                <p:cNvGrpSpPr/>
                <p:nvPr/>
              </p:nvGrpSpPr>
              <p:grpSpPr>
                <a:xfrm>
                  <a:off x="1848349" y="5589226"/>
                  <a:ext cx="1911725" cy="720362"/>
                  <a:chOff x="1846845" y="5589226"/>
                  <a:chExt cx="1911725" cy="720362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11153BF3-C18D-8944-2A0C-6201D3F107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saturation sat="3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5257" y="5589226"/>
                    <a:ext cx="543313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80" name="그림 79">
                    <a:extLst>
                      <a:ext uri="{FF2B5EF4-FFF2-40B4-BE49-F238E27FC236}">
                        <a16:creationId xmlns:a16="http://schemas.microsoft.com/office/drawing/2014/main" id="{6FD08731-02E6-3D4E-B87B-B70FEF4009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846845" y="5589588"/>
                    <a:ext cx="1239526" cy="72000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89" name="화살표: 아래쪽 88">
              <a:extLst>
                <a:ext uri="{FF2B5EF4-FFF2-40B4-BE49-F238E27FC236}">
                  <a16:creationId xmlns:a16="http://schemas.microsoft.com/office/drawing/2014/main" id="{79411996-A66D-EF17-4FC3-1D8CBDC1AF1F}"/>
                </a:ext>
              </a:extLst>
            </p:cNvPr>
            <p:cNvSpPr/>
            <p:nvPr/>
          </p:nvSpPr>
          <p:spPr>
            <a:xfrm>
              <a:off x="3010770" y="1847747"/>
              <a:ext cx="190521" cy="243500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E12ABE-C0AE-B14F-C378-98153E42BDE1}"/>
                </a:ext>
              </a:extLst>
            </p:cNvPr>
            <p:cNvGrpSpPr/>
            <p:nvPr/>
          </p:nvGrpSpPr>
          <p:grpSpPr>
            <a:xfrm>
              <a:off x="2146953" y="2797941"/>
              <a:ext cx="1920839" cy="462698"/>
              <a:chOff x="2146953" y="2797941"/>
              <a:chExt cx="1920839" cy="462698"/>
            </a:xfrm>
          </p:grpSpPr>
          <p:sp>
            <p:nvSpPr>
              <p:cNvPr id="90" name="화살표: 아래쪽 89">
                <a:extLst>
                  <a:ext uri="{FF2B5EF4-FFF2-40B4-BE49-F238E27FC236}">
                    <a16:creationId xmlns:a16="http://schemas.microsoft.com/office/drawing/2014/main" id="{DD27D213-F315-7C1E-7E88-3E078E5EB56C}"/>
                  </a:ext>
                </a:extLst>
              </p:cNvPr>
              <p:cNvSpPr/>
              <p:nvPr/>
            </p:nvSpPr>
            <p:spPr>
              <a:xfrm>
                <a:off x="3012112" y="2907540"/>
                <a:ext cx="190521" cy="243500"/>
              </a:xfrm>
              <a:prstGeom prst="down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화살표: 아래쪽 90">
                <a:extLst>
                  <a:ext uri="{FF2B5EF4-FFF2-40B4-BE49-F238E27FC236}">
                    <a16:creationId xmlns:a16="http://schemas.microsoft.com/office/drawing/2014/main" id="{20FCF083-C4D3-5BE8-61F5-40BDCB8564E4}"/>
                  </a:ext>
                </a:extLst>
              </p:cNvPr>
              <p:cNvSpPr/>
              <p:nvPr/>
            </p:nvSpPr>
            <p:spPr>
              <a:xfrm rot="2268959">
                <a:off x="2146953" y="2797941"/>
                <a:ext cx="190521" cy="462698"/>
              </a:xfrm>
              <a:prstGeom prst="down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화살표: 아래쪽 12">
                <a:extLst>
                  <a:ext uri="{FF2B5EF4-FFF2-40B4-BE49-F238E27FC236}">
                    <a16:creationId xmlns:a16="http://schemas.microsoft.com/office/drawing/2014/main" id="{7ECE7553-DF6B-3A23-92A5-FD1636209E1F}"/>
                  </a:ext>
                </a:extLst>
              </p:cNvPr>
              <p:cNvSpPr/>
              <p:nvPr/>
            </p:nvSpPr>
            <p:spPr>
              <a:xfrm rot="19331041" flipH="1">
                <a:off x="3877271" y="2797941"/>
                <a:ext cx="190521" cy="462698"/>
              </a:xfrm>
              <a:prstGeom prst="down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DE60FF81-12F4-C240-F1A6-EB485A0646B0}"/>
                </a:ext>
              </a:extLst>
            </p:cNvPr>
            <p:cNvSpPr/>
            <p:nvPr/>
          </p:nvSpPr>
          <p:spPr>
            <a:xfrm>
              <a:off x="3010770" y="4450856"/>
              <a:ext cx="190521" cy="282636"/>
            </a:xfrm>
            <a:prstGeom prst="down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744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33FFC4-7B1A-D28B-6B6C-B975DB1D6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F076E-378B-ED64-D789-59FCDBEBC647}"/>
              </a:ext>
            </a:extLst>
          </p:cNvPr>
          <p:cNvSpPr txBox="1"/>
          <p:nvPr/>
        </p:nvSpPr>
        <p:spPr>
          <a:xfrm>
            <a:off x="1054608" y="310599"/>
            <a:ext cx="603319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Performance</a:t>
            </a:r>
            <a:r>
              <a:rPr lang="ko-KR" altLang="en-US" sz="2400" b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detail</a:t>
            </a:r>
            <a:r>
              <a:rPr lang="ko-KR" altLang="en-US" sz="2400" b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 – </a:t>
            </a:r>
            <a:r>
              <a:rPr lang="ko-KR" altLang="en-US" sz="2400" b="1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fitting</a:t>
            </a:r>
            <a:r>
              <a:rPr lang="ko-KR" altLang="en-US" sz="2400" b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 </a:t>
            </a:r>
            <a:r>
              <a:rPr lang="ko-KR" altLang="en-US" sz="2400" b="1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process</a:t>
            </a:r>
            <a:r>
              <a:rPr lang="ko-KR" altLang="en-US" sz="2400" b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 </a:t>
            </a:r>
            <a:endParaRPr lang="en-US" altLang="ko-KR" sz="2400" b="1">
              <a:solidFill>
                <a:schemeClr val="accent2">
                  <a:lumMod val="60000"/>
                  <a:lumOff val="40000"/>
                </a:schemeClr>
              </a:solidFill>
              <a:ea typeface="맑은 고딕"/>
            </a:endParaRP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525FDCBF-447E-BBB2-6051-46CE64AA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4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9C5E47-7BE6-BB3B-28A2-752868C897E9}"/>
              </a:ext>
            </a:extLst>
          </p:cNvPr>
          <p:cNvGrpSpPr/>
          <p:nvPr/>
        </p:nvGrpSpPr>
        <p:grpSpPr>
          <a:xfrm>
            <a:off x="270773" y="299845"/>
            <a:ext cx="555734" cy="517808"/>
            <a:chOff x="270773" y="299845"/>
            <a:chExt cx="555734" cy="51780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D307FF4-A4FC-F219-9A22-4A4D9842143C}"/>
                </a:ext>
              </a:extLst>
            </p:cNvPr>
            <p:cNvSpPr/>
            <p:nvPr/>
          </p:nvSpPr>
          <p:spPr>
            <a:xfrm>
              <a:off x="348421" y="328941"/>
              <a:ext cx="478086" cy="478085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04777CF-A7F4-989E-258D-6DD300CC1CB2}"/>
                </a:ext>
              </a:extLst>
            </p:cNvPr>
            <p:cNvSpPr/>
            <p:nvPr/>
          </p:nvSpPr>
          <p:spPr>
            <a:xfrm rot="16889869">
              <a:off x="422872" y="358094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C3C31E9-4DD6-C903-8B3E-F96F43FA2EE8}"/>
                </a:ext>
              </a:extLst>
            </p:cNvPr>
            <p:cNvSpPr/>
            <p:nvPr/>
          </p:nvSpPr>
          <p:spPr>
            <a:xfrm rot="17082204" flipH="1">
              <a:off x="466078" y="306725"/>
              <a:ext cx="929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FD143BA-D0B5-AC74-BB1B-16705588D8A8}"/>
                </a:ext>
              </a:extLst>
            </p:cNvPr>
            <p:cNvSpPr/>
            <p:nvPr/>
          </p:nvSpPr>
          <p:spPr>
            <a:xfrm rot="12362815">
              <a:off x="495295" y="308472"/>
              <a:ext cx="8674" cy="72339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B2A5291-72CF-75B0-FF39-5E999F0EFC49}"/>
                </a:ext>
              </a:extLst>
            </p:cNvPr>
            <p:cNvSpPr/>
            <p:nvPr/>
          </p:nvSpPr>
          <p:spPr>
            <a:xfrm rot="17082204" flipH="1">
              <a:off x="412892" y="31929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B88D1E5-2397-42DA-B98E-0C93308766D6}"/>
                </a:ext>
              </a:extLst>
            </p:cNvPr>
            <p:cNvSpPr/>
            <p:nvPr/>
          </p:nvSpPr>
          <p:spPr>
            <a:xfrm rot="716487" flipH="1">
              <a:off x="451059" y="299845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8CE055E-A31D-5EF0-3834-FEB0BDCA245A}"/>
                </a:ext>
              </a:extLst>
            </p:cNvPr>
            <p:cNvSpPr/>
            <p:nvPr/>
          </p:nvSpPr>
          <p:spPr>
            <a:xfrm rot="6879462" flipH="1">
              <a:off x="470768" y="340374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FE07E00-63E7-8313-8BBA-91D10B1D100F}"/>
                </a:ext>
              </a:extLst>
            </p:cNvPr>
            <p:cNvSpPr/>
            <p:nvPr/>
          </p:nvSpPr>
          <p:spPr>
            <a:xfrm rot="11086385" flipH="1">
              <a:off x="458028" y="37031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5B61C84-077F-7355-4C9E-C0D938EEE7FA}"/>
                </a:ext>
              </a:extLst>
            </p:cNvPr>
            <p:cNvSpPr/>
            <p:nvPr/>
          </p:nvSpPr>
          <p:spPr>
            <a:xfrm rot="488457" flipH="1">
              <a:off x="423012" y="325798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60BD402-EC6A-78D9-B668-21D2769FE47F}"/>
                </a:ext>
              </a:extLst>
            </p:cNvPr>
            <p:cNvSpPr/>
            <p:nvPr/>
          </p:nvSpPr>
          <p:spPr>
            <a:xfrm rot="19433629" flipH="1">
              <a:off x="381150" y="406182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1C6BF61-59D8-A836-E63A-700DE02283AE}"/>
                </a:ext>
              </a:extLst>
            </p:cNvPr>
            <p:cNvSpPr/>
            <p:nvPr/>
          </p:nvSpPr>
          <p:spPr>
            <a:xfrm rot="15938892" flipH="1">
              <a:off x="399958" y="373174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982085B-F7CD-8A09-60DB-603BB7EEF83A}"/>
                </a:ext>
              </a:extLst>
            </p:cNvPr>
            <p:cNvSpPr/>
            <p:nvPr/>
          </p:nvSpPr>
          <p:spPr>
            <a:xfrm rot="20042772" flipH="1">
              <a:off x="400635" y="376467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6A5DD0A-3E20-7E71-0D2D-8B80F0603337}"/>
                </a:ext>
              </a:extLst>
            </p:cNvPr>
            <p:cNvSpPr/>
            <p:nvPr/>
          </p:nvSpPr>
          <p:spPr>
            <a:xfrm rot="20042772" flipH="1">
              <a:off x="363015" y="44814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4207C25-1132-B3FE-C6D2-39EC8145BCD6}"/>
                </a:ext>
              </a:extLst>
            </p:cNvPr>
            <p:cNvSpPr/>
            <p:nvPr/>
          </p:nvSpPr>
          <p:spPr>
            <a:xfrm rot="13938138" flipH="1">
              <a:off x="350470" y="43506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056312B-87AC-15C3-6400-8567EA95F1BA}"/>
                </a:ext>
              </a:extLst>
            </p:cNvPr>
            <p:cNvSpPr/>
            <p:nvPr/>
          </p:nvSpPr>
          <p:spPr>
            <a:xfrm rot="14138822" flipH="1">
              <a:off x="326924" y="408545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6270E3A-BFCD-88BF-B2A8-18CBAACC703E}"/>
                </a:ext>
              </a:extLst>
            </p:cNvPr>
            <p:cNvSpPr/>
            <p:nvPr/>
          </p:nvSpPr>
          <p:spPr>
            <a:xfrm rot="12896755" flipH="1">
              <a:off x="345391" y="50175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E12A899-49F4-5C98-E669-79D327B5E13B}"/>
                </a:ext>
              </a:extLst>
            </p:cNvPr>
            <p:cNvSpPr/>
            <p:nvPr/>
          </p:nvSpPr>
          <p:spPr>
            <a:xfrm rot="18276274" flipH="1">
              <a:off x="357435" y="494552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AF5F991-0543-DDA1-8EA4-6E1760270792}"/>
                </a:ext>
              </a:extLst>
            </p:cNvPr>
            <p:cNvSpPr/>
            <p:nvPr/>
          </p:nvSpPr>
          <p:spPr>
            <a:xfrm rot="12107337" flipH="1">
              <a:off x="393991" y="63890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E9BFB23-AD09-AC96-B440-A9878EA08F2F}"/>
                </a:ext>
              </a:extLst>
            </p:cNvPr>
            <p:cNvSpPr/>
            <p:nvPr/>
          </p:nvSpPr>
          <p:spPr>
            <a:xfrm rot="16767662" flipH="1">
              <a:off x="403396" y="648590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E737F4FC-B680-7B9F-19DF-83C3CE4E3BAB}"/>
                </a:ext>
              </a:extLst>
            </p:cNvPr>
            <p:cNvSpPr/>
            <p:nvPr/>
          </p:nvSpPr>
          <p:spPr>
            <a:xfrm rot="17303476" flipH="1">
              <a:off x="373043" y="602217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BD6D514-256D-EA12-C079-C718129603BF}"/>
                </a:ext>
              </a:extLst>
            </p:cNvPr>
            <p:cNvSpPr/>
            <p:nvPr/>
          </p:nvSpPr>
          <p:spPr>
            <a:xfrm rot="1648925" flipH="1">
              <a:off x="373885" y="58323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A1EB398-7B81-6DBA-13E1-DCC75747AF10}"/>
                </a:ext>
              </a:extLst>
            </p:cNvPr>
            <p:cNvSpPr/>
            <p:nvPr/>
          </p:nvSpPr>
          <p:spPr>
            <a:xfrm rot="2620005" flipH="1">
              <a:off x="344084" y="56116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CCA943F-9D66-760F-98AF-07457650B199}"/>
                </a:ext>
              </a:extLst>
            </p:cNvPr>
            <p:cNvSpPr/>
            <p:nvPr/>
          </p:nvSpPr>
          <p:spPr>
            <a:xfrm rot="17860892" flipH="1">
              <a:off x="333407" y="538386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B77CE7B-703A-B505-E8E7-86D21AE0AFD1}"/>
                </a:ext>
              </a:extLst>
            </p:cNvPr>
            <p:cNvSpPr/>
            <p:nvPr/>
          </p:nvSpPr>
          <p:spPr>
            <a:xfrm rot="16767662" flipH="1">
              <a:off x="442481" y="689154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2B0A75F-D177-859D-C7CF-0774C488062E}"/>
                </a:ext>
              </a:extLst>
            </p:cNvPr>
            <p:cNvSpPr/>
            <p:nvPr/>
          </p:nvSpPr>
          <p:spPr>
            <a:xfrm flipH="1">
              <a:off x="431638" y="69667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4FEC0CB-A34A-2867-8C3B-1E5426B247EF}"/>
                </a:ext>
              </a:extLst>
            </p:cNvPr>
            <p:cNvSpPr/>
            <p:nvPr/>
          </p:nvSpPr>
          <p:spPr>
            <a:xfrm rot="13581916">
              <a:off x="537602" y="320984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9AB9323-39D5-4AA9-9659-B58D5BD0B9B9}"/>
                </a:ext>
              </a:extLst>
            </p:cNvPr>
            <p:cNvSpPr/>
            <p:nvPr/>
          </p:nvSpPr>
          <p:spPr>
            <a:xfrm rot="18762440">
              <a:off x="536102" y="289235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4B1A554-5198-FD66-50C9-99E2FB1CFFB2}"/>
                </a:ext>
              </a:extLst>
            </p:cNvPr>
            <p:cNvSpPr/>
            <p:nvPr/>
          </p:nvSpPr>
          <p:spPr>
            <a:xfrm rot="7511780">
              <a:off x="520251" y="323051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3CC9823-06FA-43E3-D210-7CBAFAF2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702" y="703233"/>
            <a:ext cx="2845969" cy="2520000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5972F156-E261-4FCE-15BE-F38537666780}"/>
              </a:ext>
            </a:extLst>
          </p:cNvPr>
          <p:cNvGrpSpPr/>
          <p:nvPr/>
        </p:nvGrpSpPr>
        <p:grpSpPr>
          <a:xfrm>
            <a:off x="8077679" y="703233"/>
            <a:ext cx="3060000" cy="5657927"/>
            <a:chOff x="8077679" y="703233"/>
            <a:chExt cx="3060000" cy="565792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A276521-5FA7-966D-BC59-D3C5C946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7679" y="3602039"/>
              <a:ext cx="3060000" cy="275912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B7B8401-8B43-81AB-0661-C4591C506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7679" y="703233"/>
              <a:ext cx="3060000" cy="2504711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2658090-D19E-A55C-E771-C1D30A931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702" y="2056133"/>
            <a:ext cx="3001679" cy="252000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A4B35C5-1F70-BDC6-4B59-FAA43233C281}"/>
              </a:ext>
            </a:extLst>
          </p:cNvPr>
          <p:cNvGrpSpPr/>
          <p:nvPr/>
        </p:nvGrpSpPr>
        <p:grpSpPr>
          <a:xfrm>
            <a:off x="852247" y="1340316"/>
            <a:ext cx="5040791" cy="1249361"/>
            <a:chOff x="546695" y="1475508"/>
            <a:chExt cx="5040791" cy="1249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D15E644B-C08E-7BA2-3F86-80ABC7C40A9B}"/>
                    </a:ext>
                  </a:extLst>
                </p:cNvPr>
                <p:cNvSpPr/>
                <p:nvPr/>
              </p:nvSpPr>
              <p:spPr>
                <a:xfrm>
                  <a:off x="547486" y="1475508"/>
                  <a:ext cx="5040000" cy="1249361"/>
                </a:xfrm>
                <a:prstGeom prst="rect">
                  <a:avLst/>
                </a:prstGeom>
                <a:solidFill>
                  <a:srgbClr val="404040"/>
                </a:solidFill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altLang="ko-KR" sz="1200">
                      <a:ea typeface="맑은 고딕"/>
                    </a:rPr>
                    <a:t>V&lt;</a:t>
                  </a:r>
                  <a:r>
                    <a:rPr lang="ko-KR" altLang="en-US" sz="1200">
                      <a:ea typeface="맑은 고딕"/>
                    </a:rPr>
                    <a:t>0.5V - </a:t>
                  </a:r>
                  <a:r>
                    <a:rPr lang="ko-KR" altLang="en-US" sz="1200" err="1">
                      <a:ea typeface="맑은 고딕"/>
                    </a:rPr>
                    <a:t>poly</a:t>
                  </a:r>
                  <a:r>
                    <a:rPr lang="ko-KR" altLang="en-US" sz="1200">
                      <a:ea typeface="맑은 고딕"/>
                    </a:rPr>
                    <a:t> </a:t>
                  </a:r>
                  <a:r>
                    <a:rPr lang="ko-KR" altLang="en-US" sz="1200" err="1">
                      <a:ea typeface="맑은 고딕"/>
                    </a:rPr>
                    <a:t>fit</a:t>
                  </a:r>
                  <a:r>
                    <a:rPr lang="ko-KR" altLang="en-US" sz="1200">
                      <a:ea typeface="맑은 고딕"/>
                    </a:rPr>
                    <a:t> (</a:t>
                  </a:r>
                  <a:r>
                    <a:rPr lang="ko-KR" altLang="en-US" sz="1200" err="1">
                      <a:ea typeface="맑은 고딕"/>
                    </a:rPr>
                    <a:t>at</a:t>
                  </a:r>
                  <a:r>
                    <a:rPr lang="ko-KR" altLang="en-US" sz="1200">
                      <a:ea typeface="맑은 고딕"/>
                    </a:rPr>
                    <a:t>. </a:t>
                  </a:r>
                  <a:r>
                    <a:rPr lang="ko-KR" altLang="en-US" sz="1200" err="1">
                      <a:ea typeface="맑은 고딕"/>
                    </a:rPr>
                    <a:t>max</a:t>
                  </a:r>
                  <a:r>
                    <a:rPr lang="ko-KR" altLang="en-US" sz="1200">
                      <a:ea typeface="맑은 고딕"/>
                    </a:rPr>
                    <a:t> </a:t>
                  </a:r>
                  <a:r>
                    <a:rPr lang="ko-KR" altLang="en-US" sz="1200" err="1">
                      <a:ea typeface="맑은 고딕"/>
                    </a:rPr>
                    <a:t>R_square</a:t>
                  </a:r>
                  <a:r>
                    <a:rPr lang="ko-KR" altLang="en-US" sz="1200">
                      <a:ea typeface="맑은 고딕"/>
                    </a:rPr>
                    <a:t>)</a:t>
                  </a:r>
                  <a:endParaRPr lang="ko-KR" altLang="en-US" sz="600">
                    <a:ea typeface="맑은 고딕"/>
                  </a:endParaRPr>
                </a:p>
                <a:p>
                  <a:pPr algn="ctr"/>
                  <a:endParaRPr lang="ko-KR" altLang="en-US" sz="600">
                    <a:ea typeface="맑은 고딕"/>
                  </a:endParaRPr>
                </a:p>
                <a:p>
                  <a:pPr algn="ctr"/>
                  <a:r>
                    <a:rPr lang="en-US" altLang="ko-KR" sz="1200">
                      <a:ea typeface="맑은 고딕"/>
                    </a:rPr>
                    <a:t>V&gt;</a:t>
                  </a:r>
                  <a:r>
                    <a:rPr lang="ko-KR" altLang="en-US" sz="1200">
                      <a:ea typeface="맑은 고딕"/>
                    </a:rPr>
                    <a:t>0.5V - </a:t>
                  </a:r>
                  <a:r>
                    <a:rPr lang="ko-KR" altLang="en-US" sz="1200" err="1">
                      <a:ea typeface="맑은 고딕"/>
                    </a:rPr>
                    <a:t>shockely</a:t>
                  </a:r>
                  <a:r>
                    <a:rPr lang="ko-KR" altLang="en-US" sz="1200">
                      <a:ea typeface="맑은 고딕"/>
                    </a:rPr>
                    <a:t> </a:t>
                  </a:r>
                  <a:r>
                    <a:rPr lang="ko-KR" altLang="en-US" sz="1200" err="1">
                      <a:ea typeface="맑은 고딕"/>
                    </a:rPr>
                    <a:t>diode</a:t>
                  </a:r>
                  <a:r>
                    <a:rPr lang="ko-KR" altLang="en-US" sz="1200">
                      <a:ea typeface="맑은 고딕"/>
                    </a:rPr>
                    <a:t> </a:t>
                  </a:r>
                  <a:r>
                    <a:rPr lang="ko-KR" altLang="en-US" sz="1200" err="1">
                      <a:ea typeface="맑은 고딕"/>
                    </a:rPr>
                    <a:t>model</a:t>
                  </a:r>
                  <a:endParaRPr lang="en-US" altLang="ko-KR" sz="1200">
                    <a:ea typeface="맑은 고딕"/>
                  </a:endParaRPr>
                </a:p>
                <a:p>
                  <a:pPr algn="ctr"/>
                  <a:endParaRPr lang="en-US" altLang="ko-KR" sz="1200">
                    <a:ea typeface="맑은 고딕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맑은 고딕"/>
                        </a:rPr>
                        <m:t>𝑰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맑은 고딕"/>
                        </a:rPr>
                        <m:t>= 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  <m:t>𝑰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  <m:t>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</a:rPr>
                              </m:ctrlPr>
                            </m:funcPr>
                            <m:fNam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맑은 고딕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  <a:ea typeface="맑은 고딕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  <a:ea typeface="맑은 고딕"/>
                                        </a:rPr>
                                        <m:t>𝒆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</a:rPr>
                                            <m:t>𝑽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</a:rPr>
                                            <m:t>𝒂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  <a:ea typeface="맑은 고딕"/>
                                        </a:rPr>
                                        <m:t>𝒏𝒌𝑻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  <m:t>𝟏</m:t>
                          </m:r>
                        </m:e>
                      </m:d>
                    </m:oMath>
                  </a14:m>
                  <a:r>
                    <a:rPr lang="ko-KR" altLang="en-US" b="1">
                      <a:ea typeface="맑은 고딕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D15E644B-C08E-7BA2-3F86-80ABC7C40A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86" y="1475508"/>
                  <a:ext cx="5040000" cy="12493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FFFF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F09853D-A525-4B10-935A-08FF0DB79E60}"/>
                </a:ext>
              </a:extLst>
            </p:cNvPr>
            <p:cNvSpPr/>
            <p:nvPr/>
          </p:nvSpPr>
          <p:spPr>
            <a:xfrm>
              <a:off x="546695" y="1475508"/>
              <a:ext cx="1080000" cy="406709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IV</a:t>
              </a:r>
              <a:endParaRPr lang="ko-KR" altLang="en-US" sz="160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5C079E-7C97-0D92-A690-973493A2D311}"/>
              </a:ext>
            </a:extLst>
          </p:cNvPr>
          <p:cNvGrpSpPr/>
          <p:nvPr/>
        </p:nvGrpSpPr>
        <p:grpSpPr>
          <a:xfrm>
            <a:off x="852642" y="2930379"/>
            <a:ext cx="5040000" cy="732180"/>
            <a:chOff x="5023915" y="2183384"/>
            <a:chExt cx="5040000" cy="7321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32C4A1-9BE5-625D-C423-D3A2B17C960F}"/>
                </a:ext>
              </a:extLst>
            </p:cNvPr>
            <p:cNvSpPr/>
            <p:nvPr/>
          </p:nvSpPr>
          <p:spPr>
            <a:xfrm>
              <a:off x="5023915" y="2183384"/>
              <a:ext cx="5040000" cy="73218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err="1">
                  <a:ea typeface="맑은 고딕"/>
                </a:rPr>
                <a:t>Poly</a:t>
              </a:r>
              <a:r>
                <a:rPr lang="ko-KR" altLang="en-US" sz="1200">
                  <a:ea typeface="맑은 고딕"/>
                </a:rPr>
                <a:t> </a:t>
              </a:r>
              <a:r>
                <a:rPr lang="ko-KR" altLang="en-US" sz="1200" err="1">
                  <a:ea typeface="맑은 고딕"/>
                </a:rPr>
                <a:t>fit</a:t>
              </a:r>
              <a:r>
                <a:rPr lang="ko-KR" altLang="en-US" sz="1200">
                  <a:latin typeface="맑은 고딕"/>
                  <a:ea typeface="맑은 고딕"/>
                </a:rPr>
                <a:t> </a:t>
              </a:r>
              <a:r>
                <a:rPr lang="ko-KR" sz="1200">
                  <a:latin typeface="Malgun Gothic"/>
                  <a:ea typeface="Malgun Gothic"/>
                </a:rPr>
                <a:t>(</a:t>
              </a:r>
              <a:r>
                <a:rPr lang="ko-KR" sz="1200" err="1">
                  <a:latin typeface="Malgun Gothic"/>
                  <a:ea typeface="Malgun Gothic"/>
                </a:rPr>
                <a:t>at</a:t>
              </a:r>
              <a:r>
                <a:rPr lang="ko-KR" sz="1200">
                  <a:latin typeface="Malgun Gothic"/>
                  <a:ea typeface="Malgun Gothic"/>
                </a:rPr>
                <a:t>. </a:t>
              </a:r>
              <a:r>
                <a:rPr lang="ko-KR" sz="1200" err="1">
                  <a:latin typeface="Malgun Gothic"/>
                  <a:ea typeface="Malgun Gothic"/>
                </a:rPr>
                <a:t>max</a:t>
              </a:r>
              <a:r>
                <a:rPr lang="ko-KR" sz="1200">
                  <a:latin typeface="Malgun Gothic"/>
                  <a:ea typeface="Malgun Gothic"/>
                </a:rPr>
                <a:t> </a:t>
              </a:r>
              <a:r>
                <a:rPr lang="ko-KR" sz="1200" err="1">
                  <a:latin typeface="Malgun Gothic"/>
                  <a:ea typeface="Malgun Gothic"/>
                </a:rPr>
                <a:t>R_square</a:t>
              </a:r>
              <a:r>
                <a:rPr lang="ko-KR" sz="1200">
                  <a:latin typeface="Malgun Gothic"/>
                  <a:ea typeface="Malgun Gothic"/>
                </a:rPr>
                <a:t>)</a:t>
              </a:r>
              <a:endParaRPr lang="ko-KR" altLang="en-US" sz="1200">
                <a:ea typeface="맑은 고딕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5629D4F-833B-CFDF-5F40-31211F936F25}"/>
                </a:ext>
              </a:extLst>
            </p:cNvPr>
            <p:cNvSpPr/>
            <p:nvPr/>
          </p:nvSpPr>
          <p:spPr>
            <a:xfrm>
              <a:off x="5025605" y="2183887"/>
              <a:ext cx="1080000" cy="42869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Ref</a:t>
              </a:r>
              <a:endParaRPr lang="ko-KR" altLang="en-US" sz="16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06249D1-54B3-16B2-1EA1-7AED9775F35D}"/>
              </a:ext>
            </a:extLst>
          </p:cNvPr>
          <p:cNvGrpSpPr/>
          <p:nvPr/>
        </p:nvGrpSpPr>
        <p:grpSpPr>
          <a:xfrm>
            <a:off x="852642" y="3973083"/>
            <a:ext cx="5040000" cy="2340000"/>
            <a:chOff x="1031263" y="4108275"/>
            <a:chExt cx="5040000" cy="234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7C6219C1-A4C2-3702-757F-BE0CDF47A2C8}"/>
                    </a:ext>
                  </a:extLst>
                </p:cNvPr>
                <p:cNvSpPr/>
                <p:nvPr/>
              </p:nvSpPr>
              <p:spPr>
                <a:xfrm>
                  <a:off x="1031263" y="4108275"/>
                  <a:ext cx="5040000" cy="2340000"/>
                </a:xfrm>
                <a:prstGeom prst="rect">
                  <a:avLst/>
                </a:prstGeom>
                <a:solidFill>
                  <a:srgbClr val="404040"/>
                </a:solidFill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altLang="ko-KR" sz="1200">
                      <a:ea typeface="맑은 고딕"/>
                    </a:rPr>
                    <a:t>1.</a:t>
                  </a:r>
                  <a:r>
                    <a:rPr lang="ko-KR" altLang="en-US" sz="1200">
                      <a:ea typeface="맑은 고딕"/>
                    </a:rPr>
                    <a:t> TR </a:t>
                  </a:r>
                  <a:r>
                    <a:rPr lang="ko-KR" altLang="en-US" sz="1200" err="1">
                      <a:ea typeface="맑은 고딕"/>
                    </a:rPr>
                    <a:t>flattening</a:t>
                  </a:r>
                  <a:r>
                    <a:rPr lang="ko-KR" altLang="en-US" sz="1200">
                      <a:ea typeface="맑은 고딕"/>
                    </a:rPr>
                    <a:t> </a:t>
                  </a:r>
                  <a:endParaRPr lang="ko-KR">
                    <a:ea typeface="맑은 고딕"/>
                  </a:endParaRPr>
                </a:p>
                <a:p>
                  <a:pPr algn="ctr"/>
                  <a:r>
                    <a:rPr lang="en-US" altLang="ko-KR" sz="1200">
                      <a:ea typeface="맑은 고딕"/>
                    </a:rPr>
                    <a:t>2. </a:t>
                  </a:r>
                  <a:r>
                    <a:rPr lang="ko-KR" altLang="en-US" sz="1200" err="1">
                      <a:ea typeface="맑은 고딕"/>
                    </a:rPr>
                    <a:t>dB</a:t>
                  </a:r>
                  <a:r>
                    <a:rPr lang="ko-KR" altLang="en-US" sz="1200">
                      <a:ea typeface="맑은 고딕"/>
                    </a:rPr>
                    <a:t> </a:t>
                  </a:r>
                  <a:r>
                    <a:rPr lang="ko-KR" altLang="en-US" sz="1200" err="1">
                      <a:ea typeface="맑은 고딕"/>
                    </a:rPr>
                    <a:t>to</a:t>
                  </a:r>
                  <a:r>
                    <a:rPr lang="ko-KR" altLang="en-US" sz="1200">
                      <a:ea typeface="맑은 고딕"/>
                    </a:rPr>
                    <a:t> </a:t>
                  </a:r>
                  <a:r>
                    <a:rPr lang="ko-KR" altLang="en-US" sz="1200" err="1">
                      <a:ea typeface="맑은 고딕"/>
                    </a:rPr>
                    <a:t>linear</a:t>
                  </a:r>
                  <a:r>
                    <a:rPr lang="ko-KR" altLang="en-US" sz="1200">
                      <a:ea typeface="맑은 고딕"/>
                    </a:rPr>
                    <a:t> </a:t>
                  </a:r>
                  <a:r>
                    <a:rPr lang="ko-KR" altLang="en-US" sz="1200" err="1">
                      <a:ea typeface="맑은 고딕"/>
                    </a:rPr>
                    <a:t>scale</a:t>
                  </a:r>
                  <a:r>
                    <a:rPr lang="ko-KR" altLang="en-US" sz="1200">
                      <a:ea typeface="맑은 고딕"/>
                    </a:rPr>
                    <a:t> </a:t>
                  </a:r>
                  <a:r>
                    <a:rPr lang="ko-KR" altLang="en-US" sz="1200" err="1">
                      <a:ea typeface="맑은 고딕"/>
                    </a:rPr>
                    <a:t>transformation</a:t>
                  </a:r>
                  <a:r>
                    <a:rPr lang="ko-KR" altLang="en-US" sz="1200">
                      <a:ea typeface="맑은 고딕"/>
                    </a:rPr>
                    <a:t> </a:t>
                  </a:r>
                </a:p>
                <a:p>
                  <a:pPr algn="ctr"/>
                  <a:r>
                    <a:rPr lang="ko-KR" altLang="en-US" sz="1200">
                      <a:ea typeface="맑은 고딕"/>
                    </a:rPr>
                    <a:t>3. </a:t>
                  </a:r>
                  <a:r>
                    <a:rPr lang="ko-KR" altLang="en-US" sz="1200" err="1">
                      <a:ea typeface="맑은 고딕"/>
                    </a:rPr>
                    <a:t>intensity</a:t>
                  </a:r>
                  <a:r>
                    <a:rPr lang="ko-KR" altLang="en-US" sz="1200">
                      <a:ea typeface="맑은 고딕"/>
                    </a:rPr>
                    <a:t> </a:t>
                  </a:r>
                  <a:r>
                    <a:rPr lang="ko-KR" altLang="en-US" sz="1200" err="1">
                      <a:ea typeface="맑은 고딕"/>
                    </a:rPr>
                    <a:t>fitting</a:t>
                  </a:r>
                  <a:r>
                    <a:rPr lang="ko-KR" altLang="en-US" sz="1200">
                      <a:ea typeface="맑은 고딕"/>
                    </a:rPr>
                    <a:t>[1] -</a:t>
                  </a:r>
                  <a:r>
                    <a:rPr lang="ko-KR" altLang="en-US" sz="1200">
                      <a:latin typeface="맑은 고딕"/>
                      <a:ea typeface="맑은 고딕"/>
                    </a:rPr>
                    <a:t> </a:t>
                  </a:r>
                  <a:r>
                    <a:rPr lang="en-US" altLang="ko-KR" sz="1200">
                      <a:latin typeface="Malgun Gothic"/>
                      <a:ea typeface="Malgun Gothic"/>
                    </a:rPr>
                    <a:t>intensity</a:t>
                  </a:r>
                  <a:r>
                    <a:rPr lang="ko-KR" sz="1200">
                      <a:latin typeface="Malgun Gothic"/>
                      <a:ea typeface="Malgun Gothic"/>
                    </a:rPr>
                    <a:t> of </a:t>
                  </a:r>
                  <a:r>
                    <a:rPr lang="ko-KR" sz="1200" err="1">
                      <a:latin typeface="Malgun Gothic"/>
                      <a:ea typeface="Malgun Gothic"/>
                    </a:rPr>
                    <a:t>transmitted</a:t>
                  </a:r>
                  <a:r>
                    <a:rPr lang="ko-KR" sz="1200">
                      <a:latin typeface="Malgun Gothic"/>
                      <a:ea typeface="Malgun Gothic"/>
                    </a:rPr>
                    <a:t> </a:t>
                  </a:r>
                  <a:r>
                    <a:rPr lang="ko-KR" sz="1200" err="1">
                      <a:latin typeface="Malgun Gothic"/>
                      <a:ea typeface="Malgun Gothic"/>
                    </a:rPr>
                    <a:t>light</a:t>
                  </a:r>
                  <a:r>
                    <a:rPr lang="ko-KR" sz="1200">
                      <a:latin typeface="Malgun Gothic"/>
                      <a:ea typeface="Malgun Gothic"/>
                    </a:rPr>
                    <a:t> </a:t>
                  </a:r>
                  <a:r>
                    <a:rPr lang="en-US" altLang="ko-KR" sz="1200">
                      <a:latin typeface="Malgun Gothic"/>
                      <a:ea typeface="Malgun Gothic"/>
                    </a:rPr>
                    <a:t>model</a:t>
                  </a:r>
                  <a:endParaRPr lang="ko-KR" altLang="en-US" sz="1200">
                    <a:latin typeface="Malgun Gothic"/>
                    <a:ea typeface="Malgun Gothic"/>
                  </a:endParaRPr>
                </a:p>
                <a:p>
                  <a:pPr algn="ctr"/>
                  <a:r>
                    <a:rPr lang="en-US" altLang="ko-KR" sz="1200">
                      <a:latin typeface="Malgun Gothic"/>
                      <a:ea typeface="Malgun Gothic"/>
                    </a:rPr>
                    <a:t>(at. Bias = 0V)</a:t>
                  </a:r>
                </a:p>
                <a:p>
                  <a:pPr algn="ctr"/>
                  <a:r>
                    <a:rPr lang="ko-KR" altLang="en-US" sz="1200">
                      <a:ea typeface="맑은 고딕"/>
                    </a:rPr>
                    <a:t>4. </a:t>
                  </a:r>
                  <a:r>
                    <a:rPr lang="ko-KR" altLang="en-US" sz="1200" err="1">
                      <a:ea typeface="맑은 고딕"/>
                    </a:rPr>
                    <a:t>Extract</a:t>
                  </a:r>
                  <a:r>
                    <a:rPr lang="ko-KR" altLang="en-US" sz="1200">
                      <a:ea typeface="맑은 고딕"/>
                    </a:rPr>
                    <a:t> </a:t>
                  </a:r>
                  <a:r>
                    <a:rPr lang="ko-KR" altLang="en-US" sz="1200" err="1">
                      <a:ea typeface="맑은 고딕"/>
                    </a:rPr>
                    <a:t>effective</a:t>
                  </a:r>
                  <a:r>
                    <a:rPr lang="ko-KR" altLang="en-US" sz="1200">
                      <a:ea typeface="맑은 고딕"/>
                    </a:rPr>
                    <a:t> </a:t>
                  </a:r>
                  <a:r>
                    <a:rPr lang="ko-KR" altLang="en-US" sz="1200" err="1">
                      <a:ea typeface="맑은 고딕"/>
                    </a:rPr>
                    <a:t>refraction</a:t>
                  </a:r>
                  <a:r>
                    <a:rPr lang="ko-KR" altLang="en-US" sz="1200">
                      <a:ea typeface="맑은 고딕"/>
                    </a:rPr>
                    <a:t> </a:t>
                  </a:r>
                  <a:r>
                    <a:rPr lang="ko-KR" altLang="en-US" sz="1200" err="1">
                      <a:ea typeface="맑은 고딕"/>
                    </a:rPr>
                    <a:t>index</a:t>
                  </a:r>
                  <a:endParaRPr lang="ko-KR" altLang="en-US" sz="1200">
                    <a:ea typeface="맑은 고딕"/>
                  </a:endParaRPr>
                </a:p>
                <a:p>
                  <a:pPr algn="ctr"/>
                  <a:r>
                    <a:rPr lang="ko-KR" altLang="en-US" sz="1200">
                      <a:ea typeface="맑은 고딕"/>
                    </a:rPr>
                    <a:t>5. </a:t>
                  </a:r>
                  <a:r>
                    <a:rPr lang="ko-KR" altLang="en-US" sz="1200" err="1">
                      <a:ea typeface="맑은 고딕"/>
                    </a:rPr>
                    <a:t>intensity</a:t>
                  </a:r>
                  <a:r>
                    <a:rPr lang="ko-KR" altLang="en-US" sz="1200">
                      <a:ea typeface="맑은 고딕"/>
                    </a:rPr>
                    <a:t> </a:t>
                  </a:r>
                  <a:r>
                    <a:rPr lang="ko-KR" altLang="en-US" sz="1200" err="1">
                      <a:ea typeface="맑은 고딕"/>
                    </a:rPr>
                    <a:t>fitting</a:t>
                  </a:r>
                  <a:r>
                    <a:rPr lang="ko-KR" altLang="en-US" sz="1200">
                      <a:ea typeface="맑은 고딕"/>
                    </a:rPr>
                    <a:t>[2] - </a:t>
                  </a:r>
                  <a:r>
                    <a:rPr lang="en-US" altLang="ko-KR" sz="1200">
                      <a:latin typeface="Malgun Gothic"/>
                      <a:ea typeface="+mn-lt"/>
                    </a:rPr>
                    <a:t>intensity</a:t>
                  </a:r>
                  <a:r>
                    <a:rPr lang="ko-KR" sz="1200">
                      <a:latin typeface="Malgun Gothic"/>
                      <a:ea typeface="Malgun Gothic"/>
                    </a:rPr>
                    <a:t> of </a:t>
                  </a:r>
                  <a:r>
                    <a:rPr lang="ko-KR" sz="1200" err="1">
                      <a:latin typeface="Malgun Gothic"/>
                      <a:ea typeface="Malgun Gothic"/>
                    </a:rPr>
                    <a:t>transmitted</a:t>
                  </a:r>
                  <a:r>
                    <a:rPr lang="ko-KR" sz="1200">
                      <a:latin typeface="Malgun Gothic"/>
                      <a:ea typeface="Malgun Gothic"/>
                    </a:rPr>
                    <a:t> </a:t>
                  </a:r>
                  <a:r>
                    <a:rPr lang="ko-KR" sz="1200" err="1">
                      <a:latin typeface="Malgun Gothic"/>
                      <a:ea typeface="Malgun Gothic"/>
                    </a:rPr>
                    <a:t>light</a:t>
                  </a:r>
                  <a:r>
                    <a:rPr lang="ko-KR" sz="1200">
                      <a:latin typeface="Malgun Gothic"/>
                      <a:ea typeface="Malgun Gothic"/>
                    </a:rPr>
                    <a:t> </a:t>
                  </a:r>
                  <a:r>
                    <a:rPr lang="en-US" altLang="ko-KR" sz="1200">
                      <a:latin typeface="Malgun Gothic"/>
                      <a:ea typeface="+mn-lt"/>
                    </a:rPr>
                    <a:t>model</a:t>
                  </a:r>
                  <a:endParaRPr lang="ko-KR" sz="1200">
                    <a:latin typeface="Malgun Gothic"/>
                    <a:ea typeface="Malgun Gothic"/>
                  </a:endParaRPr>
                </a:p>
                <a:p>
                  <a:pPr algn="ctr"/>
                  <a:r>
                    <a:rPr lang="en-US" altLang="ko-KR" sz="1200">
                      <a:latin typeface="Malgun Gothic"/>
                      <a:ea typeface="맑은 고딕"/>
                    </a:rPr>
                    <a:t>6. Extract deference of effective refraction index</a:t>
                  </a:r>
                </a:p>
                <a:p>
                  <a:pPr algn="ctr"/>
                  <a:r>
                    <a:rPr lang="en-US" altLang="ko-KR" sz="1200">
                      <a:latin typeface="Malgun Gothic"/>
                      <a:ea typeface="맑은 고딕"/>
                    </a:rPr>
                    <a:t>7. fitted data plot using extracted parameters</a:t>
                  </a:r>
                </a:p>
                <a:p>
                  <a:pPr algn="ctr"/>
                  <a:r>
                    <a:rPr lang="en-US" altLang="ko-KR" sz="1200">
                      <a:latin typeface="Malgun Gothic"/>
                      <a:ea typeface="맑은 고딕"/>
                    </a:rPr>
                    <a:t> </a:t>
                  </a:r>
                  <a:endParaRPr lang="en-US" altLang="ko-KR">
                    <a:latin typeface="Malgun Gothic"/>
                    <a:ea typeface="맑은 고딕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맑은 고딕"/>
                        </a:rPr>
                        <m:t>𝑰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맑은 고딕"/>
                        </a:rPr>
                        <m:t>= 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  <m:t>𝑰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  <m:t>𝒔𝒊𝒏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  <m:t>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  <a:ea typeface="맑은 고딕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  <a:ea typeface="맑은 고딕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  <a:ea typeface="맑은 고딕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  <a:ea typeface="맑은 고딕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  <a:ea typeface="맑은 고딕"/>
                                        </a:rPr>
                                        <m:t>𝒍</m:t>
                                      </m:r>
                                    </m:e>
                                    <m:sub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  <a:ea typeface="맑은 고딕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  <m:t>𝟑</m:t>
                                  </m:r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  <m:t>𝒇𝒇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</a:rPr>
                                <m:t>𝒍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  <m:t>𝒆𝒇𝒇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</a:rPr>
                                    <m:t>𝑽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ko-KR" altLang="en-US" b="1">
                      <a:ea typeface="맑은 고딕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7C6219C1-A4C2-3702-757F-BE0CDF47A2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63" y="4108275"/>
                  <a:ext cx="5040000" cy="234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rgbClr val="FFFF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4FA093-8F5D-ECCF-52B3-74FC8B3C4EC6}"/>
                </a:ext>
              </a:extLst>
            </p:cNvPr>
            <p:cNvSpPr/>
            <p:nvPr/>
          </p:nvSpPr>
          <p:spPr>
            <a:xfrm>
              <a:off x="1031263" y="4108800"/>
              <a:ext cx="1080000" cy="42869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TR</a:t>
              </a:r>
              <a:endParaRPr lang="ko-KR" altLang="en-US" sz="1600"/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3CA5BA-A6AA-8B95-AF87-3EA84C4C7248}"/>
              </a:ext>
            </a:extLst>
          </p:cNvPr>
          <p:cNvCxnSpPr/>
          <p:nvPr/>
        </p:nvCxnSpPr>
        <p:spPr>
          <a:xfrm>
            <a:off x="6292297" y="1991274"/>
            <a:ext cx="1455522" cy="0"/>
          </a:xfrm>
          <a:prstGeom prst="straightConnector1">
            <a:avLst/>
          </a:prstGeom>
          <a:ln w="381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D1FB1DC-C8B9-02DA-8207-333FA3504CF7}"/>
              </a:ext>
            </a:extLst>
          </p:cNvPr>
          <p:cNvCxnSpPr/>
          <p:nvPr/>
        </p:nvCxnSpPr>
        <p:spPr>
          <a:xfrm>
            <a:off x="6292297" y="3267214"/>
            <a:ext cx="1455522" cy="0"/>
          </a:xfrm>
          <a:prstGeom prst="straightConnector1">
            <a:avLst/>
          </a:prstGeom>
          <a:ln w="381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2F0D56-4800-0D9F-158D-68D5E904E61C}"/>
              </a:ext>
            </a:extLst>
          </p:cNvPr>
          <p:cNvCxnSpPr>
            <a:cxnSpLocks/>
          </p:cNvCxnSpPr>
          <p:nvPr/>
        </p:nvCxnSpPr>
        <p:spPr>
          <a:xfrm flipV="1">
            <a:off x="6120743" y="3526575"/>
            <a:ext cx="1725399" cy="1517373"/>
          </a:xfrm>
          <a:prstGeom prst="straightConnector1">
            <a:avLst/>
          </a:prstGeom>
          <a:ln w="381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2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33FFC4-7B1A-D28B-6B6C-B975DB1D6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F076E-378B-ED64-D789-59FCDBEBC647}"/>
              </a:ext>
            </a:extLst>
          </p:cNvPr>
          <p:cNvSpPr txBox="1"/>
          <p:nvPr/>
        </p:nvSpPr>
        <p:spPr>
          <a:xfrm>
            <a:off x="1054608" y="310599"/>
            <a:ext cx="65787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Saved_graph</a:t>
            </a:r>
            <a:r>
              <a:rPr lang="ko-KR" altLang="en-US" sz="2400" b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 – </a:t>
            </a:r>
            <a:r>
              <a:rPr lang="ko-KR" altLang="en-US" sz="2400" b="1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Res</a:t>
            </a:r>
            <a:r>
              <a:rPr lang="ko-KR" altLang="en-US" sz="2400" b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 folder</a:t>
            </a: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525FDCBF-447E-BBB2-6051-46CE64AA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  <a:ea typeface="맑은 고딕"/>
              </a:rPr>
              <a:t>5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9C5E47-7BE6-BB3B-28A2-752868C897E9}"/>
              </a:ext>
            </a:extLst>
          </p:cNvPr>
          <p:cNvGrpSpPr/>
          <p:nvPr/>
        </p:nvGrpSpPr>
        <p:grpSpPr>
          <a:xfrm>
            <a:off x="270773" y="299845"/>
            <a:ext cx="555734" cy="517808"/>
            <a:chOff x="270773" y="299845"/>
            <a:chExt cx="555734" cy="51780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D307FF4-A4FC-F219-9A22-4A4D9842143C}"/>
                </a:ext>
              </a:extLst>
            </p:cNvPr>
            <p:cNvSpPr/>
            <p:nvPr/>
          </p:nvSpPr>
          <p:spPr>
            <a:xfrm>
              <a:off x="348421" y="328941"/>
              <a:ext cx="478086" cy="478085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04777CF-A7F4-989E-258D-6DD300CC1CB2}"/>
                </a:ext>
              </a:extLst>
            </p:cNvPr>
            <p:cNvSpPr/>
            <p:nvPr/>
          </p:nvSpPr>
          <p:spPr>
            <a:xfrm rot="16889869">
              <a:off x="422872" y="358094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C3C31E9-4DD6-C903-8B3E-F96F43FA2EE8}"/>
                </a:ext>
              </a:extLst>
            </p:cNvPr>
            <p:cNvSpPr/>
            <p:nvPr/>
          </p:nvSpPr>
          <p:spPr>
            <a:xfrm rot="17082204" flipH="1">
              <a:off x="466078" y="306725"/>
              <a:ext cx="929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FD143BA-D0B5-AC74-BB1B-16705588D8A8}"/>
                </a:ext>
              </a:extLst>
            </p:cNvPr>
            <p:cNvSpPr/>
            <p:nvPr/>
          </p:nvSpPr>
          <p:spPr>
            <a:xfrm rot="12362815">
              <a:off x="495295" y="308472"/>
              <a:ext cx="8674" cy="72339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B2A5291-72CF-75B0-FF39-5E999F0EFC49}"/>
                </a:ext>
              </a:extLst>
            </p:cNvPr>
            <p:cNvSpPr/>
            <p:nvPr/>
          </p:nvSpPr>
          <p:spPr>
            <a:xfrm rot="17082204" flipH="1">
              <a:off x="412892" y="31929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B88D1E5-2397-42DA-B98E-0C93308766D6}"/>
                </a:ext>
              </a:extLst>
            </p:cNvPr>
            <p:cNvSpPr/>
            <p:nvPr/>
          </p:nvSpPr>
          <p:spPr>
            <a:xfrm rot="716487" flipH="1">
              <a:off x="451059" y="299845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8CE055E-A31D-5EF0-3834-FEB0BDCA245A}"/>
                </a:ext>
              </a:extLst>
            </p:cNvPr>
            <p:cNvSpPr/>
            <p:nvPr/>
          </p:nvSpPr>
          <p:spPr>
            <a:xfrm rot="6879462" flipH="1">
              <a:off x="470768" y="340374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FE07E00-63E7-8313-8BBA-91D10B1D100F}"/>
                </a:ext>
              </a:extLst>
            </p:cNvPr>
            <p:cNvSpPr/>
            <p:nvPr/>
          </p:nvSpPr>
          <p:spPr>
            <a:xfrm rot="11086385" flipH="1">
              <a:off x="458028" y="37031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5B61C84-077F-7355-4C9E-C0D938EEE7FA}"/>
                </a:ext>
              </a:extLst>
            </p:cNvPr>
            <p:cNvSpPr/>
            <p:nvPr/>
          </p:nvSpPr>
          <p:spPr>
            <a:xfrm rot="488457" flipH="1">
              <a:off x="423012" y="325798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60BD402-EC6A-78D9-B668-21D2769FE47F}"/>
                </a:ext>
              </a:extLst>
            </p:cNvPr>
            <p:cNvSpPr/>
            <p:nvPr/>
          </p:nvSpPr>
          <p:spPr>
            <a:xfrm rot="19433629" flipH="1">
              <a:off x="381150" y="406182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1C6BF61-59D8-A836-E63A-700DE02283AE}"/>
                </a:ext>
              </a:extLst>
            </p:cNvPr>
            <p:cNvSpPr/>
            <p:nvPr/>
          </p:nvSpPr>
          <p:spPr>
            <a:xfrm rot="15938892" flipH="1">
              <a:off x="399958" y="373174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982085B-F7CD-8A09-60DB-603BB7EEF83A}"/>
                </a:ext>
              </a:extLst>
            </p:cNvPr>
            <p:cNvSpPr/>
            <p:nvPr/>
          </p:nvSpPr>
          <p:spPr>
            <a:xfrm rot="20042772" flipH="1">
              <a:off x="400635" y="376467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6A5DD0A-3E20-7E71-0D2D-8B80F0603337}"/>
                </a:ext>
              </a:extLst>
            </p:cNvPr>
            <p:cNvSpPr/>
            <p:nvPr/>
          </p:nvSpPr>
          <p:spPr>
            <a:xfrm rot="20042772" flipH="1">
              <a:off x="363015" y="44814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4207C25-1132-B3FE-C6D2-39EC8145BCD6}"/>
                </a:ext>
              </a:extLst>
            </p:cNvPr>
            <p:cNvSpPr/>
            <p:nvPr/>
          </p:nvSpPr>
          <p:spPr>
            <a:xfrm rot="13938138" flipH="1">
              <a:off x="350470" y="43506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056312B-87AC-15C3-6400-8567EA95F1BA}"/>
                </a:ext>
              </a:extLst>
            </p:cNvPr>
            <p:cNvSpPr/>
            <p:nvPr/>
          </p:nvSpPr>
          <p:spPr>
            <a:xfrm rot="14138822" flipH="1">
              <a:off x="326924" y="408545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6270E3A-BFCD-88BF-B2A8-18CBAACC703E}"/>
                </a:ext>
              </a:extLst>
            </p:cNvPr>
            <p:cNvSpPr/>
            <p:nvPr/>
          </p:nvSpPr>
          <p:spPr>
            <a:xfrm rot="12896755" flipH="1">
              <a:off x="345391" y="50175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E12A899-49F4-5C98-E669-79D327B5E13B}"/>
                </a:ext>
              </a:extLst>
            </p:cNvPr>
            <p:cNvSpPr/>
            <p:nvPr/>
          </p:nvSpPr>
          <p:spPr>
            <a:xfrm rot="18276274" flipH="1">
              <a:off x="357435" y="494552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AF5F991-0543-DDA1-8EA4-6E1760270792}"/>
                </a:ext>
              </a:extLst>
            </p:cNvPr>
            <p:cNvSpPr/>
            <p:nvPr/>
          </p:nvSpPr>
          <p:spPr>
            <a:xfrm rot="12107337" flipH="1">
              <a:off x="393991" y="63890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E9BFB23-AD09-AC96-B440-A9878EA08F2F}"/>
                </a:ext>
              </a:extLst>
            </p:cNvPr>
            <p:cNvSpPr/>
            <p:nvPr/>
          </p:nvSpPr>
          <p:spPr>
            <a:xfrm rot="16767662" flipH="1">
              <a:off x="403396" y="648590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E737F4FC-B680-7B9F-19DF-83C3CE4E3BAB}"/>
                </a:ext>
              </a:extLst>
            </p:cNvPr>
            <p:cNvSpPr/>
            <p:nvPr/>
          </p:nvSpPr>
          <p:spPr>
            <a:xfrm rot="17303476" flipH="1">
              <a:off x="373043" y="602217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BD6D514-256D-EA12-C079-C718129603BF}"/>
                </a:ext>
              </a:extLst>
            </p:cNvPr>
            <p:cNvSpPr/>
            <p:nvPr/>
          </p:nvSpPr>
          <p:spPr>
            <a:xfrm rot="1648925" flipH="1">
              <a:off x="373885" y="58323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A1EB398-7B81-6DBA-13E1-DCC75747AF10}"/>
                </a:ext>
              </a:extLst>
            </p:cNvPr>
            <p:cNvSpPr/>
            <p:nvPr/>
          </p:nvSpPr>
          <p:spPr>
            <a:xfrm rot="2620005" flipH="1">
              <a:off x="344084" y="56116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CCA943F-9D66-760F-98AF-07457650B199}"/>
                </a:ext>
              </a:extLst>
            </p:cNvPr>
            <p:cNvSpPr/>
            <p:nvPr/>
          </p:nvSpPr>
          <p:spPr>
            <a:xfrm rot="17860892" flipH="1">
              <a:off x="333407" y="538386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B77CE7B-703A-B505-E8E7-86D21AE0AFD1}"/>
                </a:ext>
              </a:extLst>
            </p:cNvPr>
            <p:cNvSpPr/>
            <p:nvPr/>
          </p:nvSpPr>
          <p:spPr>
            <a:xfrm rot="16767662" flipH="1">
              <a:off x="442481" y="689154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2B0A75F-D177-859D-C7CF-0774C488062E}"/>
                </a:ext>
              </a:extLst>
            </p:cNvPr>
            <p:cNvSpPr/>
            <p:nvPr/>
          </p:nvSpPr>
          <p:spPr>
            <a:xfrm flipH="1">
              <a:off x="431638" y="69667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4FEC0CB-A34A-2867-8C3B-1E5426B247EF}"/>
                </a:ext>
              </a:extLst>
            </p:cNvPr>
            <p:cNvSpPr/>
            <p:nvPr/>
          </p:nvSpPr>
          <p:spPr>
            <a:xfrm rot="13581916">
              <a:off x="537602" y="320984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9AB9323-39D5-4AA9-9659-B58D5BD0B9B9}"/>
                </a:ext>
              </a:extLst>
            </p:cNvPr>
            <p:cNvSpPr/>
            <p:nvPr/>
          </p:nvSpPr>
          <p:spPr>
            <a:xfrm rot="18762440">
              <a:off x="536102" y="289235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4B1A554-5198-FD66-50C9-99E2FB1CFFB2}"/>
                </a:ext>
              </a:extLst>
            </p:cNvPr>
            <p:cNvSpPr/>
            <p:nvPr/>
          </p:nvSpPr>
          <p:spPr>
            <a:xfrm rot="7511780">
              <a:off x="520251" y="323051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E071AE-3012-0DD9-0EFA-312D83FE14A3}"/>
              </a:ext>
            </a:extLst>
          </p:cNvPr>
          <p:cNvGrpSpPr/>
          <p:nvPr/>
        </p:nvGrpSpPr>
        <p:grpSpPr>
          <a:xfrm>
            <a:off x="6800654" y="702882"/>
            <a:ext cx="2880000" cy="2160000"/>
            <a:chOff x="515751" y="3445509"/>
            <a:chExt cx="2389863" cy="1504225"/>
          </a:xfrm>
        </p:grpSpPr>
        <p:pic>
          <p:nvPicPr>
            <p:cNvPr id="28" name="그림 27" descr="텍스트, 도표, 라인, 평행이(가) 표시된 사진&#10;&#10;자동 생성된 설명">
              <a:extLst>
                <a:ext uri="{FF2B5EF4-FFF2-40B4-BE49-F238E27FC236}">
                  <a16:creationId xmlns:a16="http://schemas.microsoft.com/office/drawing/2014/main" id="{92F2D5E5-E262-F0C0-1F2E-B1BE5F0A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51" y="3445509"/>
              <a:ext cx="2078510" cy="1169162"/>
            </a:xfrm>
            <a:prstGeom prst="rect">
              <a:avLst/>
            </a:prstGeom>
          </p:spPr>
        </p:pic>
        <p:pic>
          <p:nvPicPr>
            <p:cNvPr id="30" name="그림 29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0E74F68D-8EDF-8B6D-410B-7386BB2C4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84" y="3625401"/>
              <a:ext cx="2065120" cy="1161630"/>
            </a:xfrm>
            <a:prstGeom prst="rect">
              <a:avLst/>
            </a:prstGeom>
          </p:spPr>
        </p:pic>
        <p:pic>
          <p:nvPicPr>
            <p:cNvPr id="31" name="그림 30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DC882BBE-0A22-C37D-BDF3-DC009EC37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94" y="3788104"/>
              <a:ext cx="2065120" cy="116163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715E99-B8A3-B22E-37E2-EE87B0226C94}"/>
              </a:ext>
            </a:extLst>
          </p:cNvPr>
          <p:cNvGrpSpPr/>
          <p:nvPr/>
        </p:nvGrpSpPr>
        <p:grpSpPr>
          <a:xfrm>
            <a:off x="6796136" y="1954744"/>
            <a:ext cx="2880000" cy="2160000"/>
            <a:chOff x="3386888" y="3421429"/>
            <a:chExt cx="2602187" cy="1594981"/>
          </a:xfrm>
        </p:grpSpPr>
        <p:pic>
          <p:nvPicPr>
            <p:cNvPr id="33" name="그림 32" descr="텍스트, 도표, 라인, 평행이(가) 표시된 사진&#10;&#10;자동 생성된 설명">
              <a:extLst>
                <a:ext uri="{FF2B5EF4-FFF2-40B4-BE49-F238E27FC236}">
                  <a16:creationId xmlns:a16="http://schemas.microsoft.com/office/drawing/2014/main" id="{D76D89AC-4976-B9A1-1F5A-8651F8466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888" y="3421429"/>
              <a:ext cx="2302187" cy="1294981"/>
            </a:xfrm>
            <a:prstGeom prst="rect">
              <a:avLst/>
            </a:prstGeom>
          </p:spPr>
        </p:pic>
        <p:pic>
          <p:nvPicPr>
            <p:cNvPr id="35" name="그림 34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30DD9783-AFE2-4507-8D49-AEE75F2C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888" y="3571429"/>
              <a:ext cx="2302187" cy="1294981"/>
            </a:xfrm>
            <a:prstGeom prst="rect">
              <a:avLst/>
            </a:prstGeom>
          </p:spPr>
        </p:pic>
        <p:pic>
          <p:nvPicPr>
            <p:cNvPr id="59" name="그림 58" descr="텍스트, 도표, 라인, 평행이(가) 표시된 사진&#10;&#10;자동 생성된 설명">
              <a:extLst>
                <a:ext uri="{FF2B5EF4-FFF2-40B4-BE49-F238E27FC236}">
                  <a16:creationId xmlns:a16="http://schemas.microsoft.com/office/drawing/2014/main" id="{6E919201-14DC-A330-B9F5-02392DC0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888" y="3721429"/>
              <a:ext cx="2302187" cy="129498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B31411-88C1-9257-4FF0-99F7F9001C99}"/>
              </a:ext>
            </a:extLst>
          </p:cNvPr>
          <p:cNvGrpSpPr/>
          <p:nvPr/>
        </p:nvGrpSpPr>
        <p:grpSpPr>
          <a:xfrm>
            <a:off x="6801383" y="3275718"/>
            <a:ext cx="2880000" cy="2160000"/>
            <a:chOff x="6233913" y="3421429"/>
            <a:chExt cx="2604588" cy="1597381"/>
          </a:xfrm>
        </p:grpSpPr>
        <p:pic>
          <p:nvPicPr>
            <p:cNvPr id="69" name="그림 68" descr="텍스트, 도표, 라인, 평행이(가) 표시된 사진&#10;&#10;자동 생성된 설명">
              <a:extLst>
                <a:ext uri="{FF2B5EF4-FFF2-40B4-BE49-F238E27FC236}">
                  <a16:creationId xmlns:a16="http://schemas.microsoft.com/office/drawing/2014/main" id="{A995BB56-3294-6CF8-4EA6-8E8606346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13" y="3421429"/>
              <a:ext cx="2302188" cy="1294981"/>
            </a:xfrm>
            <a:prstGeom prst="rect">
              <a:avLst/>
            </a:prstGeom>
          </p:spPr>
        </p:pic>
        <p:pic>
          <p:nvPicPr>
            <p:cNvPr id="71" name="그림 70" descr="텍스트, 도표, 라인, 평행이(가) 표시된 사진&#10;&#10;자동 생성된 설명">
              <a:extLst>
                <a:ext uri="{FF2B5EF4-FFF2-40B4-BE49-F238E27FC236}">
                  <a16:creationId xmlns:a16="http://schemas.microsoft.com/office/drawing/2014/main" id="{CA65D4B6-7FA3-E2B8-CCA8-2B1E34646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913" y="3571429"/>
              <a:ext cx="2302188" cy="1294981"/>
            </a:xfrm>
            <a:prstGeom prst="rect">
              <a:avLst/>
            </a:prstGeom>
          </p:spPr>
        </p:pic>
        <p:pic>
          <p:nvPicPr>
            <p:cNvPr id="72" name="그림 71" descr="텍스트, 도표, 라인, 평행이(가) 표시된 사진&#10;&#10;자동 생성된 설명">
              <a:extLst>
                <a:ext uri="{FF2B5EF4-FFF2-40B4-BE49-F238E27FC236}">
                  <a16:creationId xmlns:a16="http://schemas.microsoft.com/office/drawing/2014/main" id="{85CC5B36-0E3D-626F-DC69-F23D8E3F3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313" y="3723829"/>
              <a:ext cx="2302188" cy="1294981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4A418F-00DB-BB23-4966-4B0503AF8BC6}"/>
              </a:ext>
            </a:extLst>
          </p:cNvPr>
          <p:cNvGrpSpPr/>
          <p:nvPr/>
        </p:nvGrpSpPr>
        <p:grpSpPr>
          <a:xfrm>
            <a:off x="6798929" y="4413494"/>
            <a:ext cx="2880000" cy="2160000"/>
            <a:chOff x="9055348" y="3421429"/>
            <a:chExt cx="2602189" cy="1594981"/>
          </a:xfrm>
        </p:grpSpPr>
        <p:pic>
          <p:nvPicPr>
            <p:cNvPr id="74" name="그림 73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D9A27C9D-841D-FB95-EB9D-2E0A0B45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348" y="3421429"/>
              <a:ext cx="2302189" cy="1294981"/>
            </a:xfrm>
            <a:prstGeom prst="rect">
              <a:avLst/>
            </a:prstGeom>
          </p:spPr>
        </p:pic>
        <p:pic>
          <p:nvPicPr>
            <p:cNvPr id="76" name="그림 75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585F2F28-66D3-72F1-62E5-46AC12522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348" y="3571429"/>
              <a:ext cx="2302189" cy="1294981"/>
            </a:xfrm>
            <a:prstGeom prst="rect">
              <a:avLst/>
            </a:prstGeom>
          </p:spPr>
        </p:pic>
        <p:pic>
          <p:nvPicPr>
            <p:cNvPr id="78" name="그림 77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7CD8C1DA-CB65-139B-750B-BAA20446C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348" y="3721429"/>
              <a:ext cx="2302189" cy="1294981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38C786-449E-B608-7640-252469AD32D2}"/>
              </a:ext>
            </a:extLst>
          </p:cNvPr>
          <p:cNvGrpSpPr/>
          <p:nvPr/>
        </p:nvGrpSpPr>
        <p:grpSpPr>
          <a:xfrm>
            <a:off x="670079" y="2942467"/>
            <a:ext cx="1260000" cy="1260000"/>
            <a:chOff x="679604" y="2710029"/>
            <a:chExt cx="1260000" cy="1260000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E9B27CE4-D0CF-F746-1830-C323D8057204}"/>
                </a:ext>
              </a:extLst>
            </p:cNvPr>
            <p:cNvGrpSpPr/>
            <p:nvPr/>
          </p:nvGrpSpPr>
          <p:grpSpPr>
            <a:xfrm>
              <a:off x="679604" y="2710029"/>
              <a:ext cx="1260000" cy="1260000"/>
              <a:chOff x="4095707" y="1534112"/>
              <a:chExt cx="1260000" cy="12600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224497D9-9043-49C7-C61A-04E580A1A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5707" y="1534112"/>
                <a:ext cx="1260000" cy="1260000"/>
              </a:xfrm>
              <a:prstGeom prst="rect">
                <a:avLst/>
              </a:prstGeom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EC2AB90F-9742-0DEC-921B-90D9968B28E5}"/>
                  </a:ext>
                </a:extLst>
              </p:cNvPr>
              <p:cNvSpPr/>
              <p:nvPr/>
            </p:nvSpPr>
            <p:spPr>
              <a:xfrm>
                <a:off x="4202884" y="1906683"/>
                <a:ext cx="880844" cy="1054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각 삼각형 82">
                <a:extLst>
                  <a:ext uri="{FF2B5EF4-FFF2-40B4-BE49-F238E27FC236}">
                    <a16:creationId xmlns:a16="http://schemas.microsoft.com/office/drawing/2014/main" id="{11CC50A9-49AD-5383-373A-1C47D4045F94}"/>
                  </a:ext>
                </a:extLst>
              </p:cNvPr>
              <p:cNvSpPr/>
              <p:nvPr/>
            </p:nvSpPr>
            <p:spPr>
              <a:xfrm flipV="1">
                <a:off x="4159919" y="1906654"/>
                <a:ext cx="167605" cy="57222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각 삼각형 83">
                <a:extLst>
                  <a:ext uri="{FF2B5EF4-FFF2-40B4-BE49-F238E27FC236}">
                    <a16:creationId xmlns:a16="http://schemas.microsoft.com/office/drawing/2014/main" id="{86CA5280-B0E0-0EF3-5CB5-241DFA2C8F79}"/>
                  </a:ext>
                </a:extLst>
              </p:cNvPr>
              <p:cNvSpPr/>
              <p:nvPr/>
            </p:nvSpPr>
            <p:spPr>
              <a:xfrm rot="5613549">
                <a:off x="4274726" y="1990726"/>
                <a:ext cx="45719" cy="5715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5BDAC64-D6F5-0D5C-8607-3BEB1905B71D}"/>
                </a:ext>
              </a:extLst>
            </p:cNvPr>
            <p:cNvSpPr txBox="1"/>
            <p:nvPr/>
          </p:nvSpPr>
          <p:spPr>
            <a:xfrm>
              <a:off x="968704" y="3343275"/>
              <a:ext cx="6818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000" b="1">
                  <a:ea typeface="맑은 고딕"/>
                </a:rPr>
                <a:t>res</a:t>
              </a:r>
              <a:endParaRPr lang="ko-KR" altLang="en-US" sz="2000" b="1">
                <a:ea typeface="맑은 고딕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A57CC18-8381-A2B2-2ED1-ACF454D22CA4}"/>
              </a:ext>
            </a:extLst>
          </p:cNvPr>
          <p:cNvGrpSpPr/>
          <p:nvPr/>
        </p:nvGrpSpPr>
        <p:grpSpPr>
          <a:xfrm>
            <a:off x="2572142" y="1001309"/>
            <a:ext cx="3321648" cy="5142316"/>
            <a:chOff x="2572142" y="1001309"/>
            <a:chExt cx="3321648" cy="514231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8342E855-181C-4716-A89E-DCB8D1889547}"/>
                </a:ext>
              </a:extLst>
            </p:cNvPr>
            <p:cNvGrpSpPr/>
            <p:nvPr/>
          </p:nvGrpSpPr>
          <p:grpSpPr>
            <a:xfrm>
              <a:off x="4633790" y="1001309"/>
              <a:ext cx="1260000" cy="5142316"/>
              <a:chOff x="4633790" y="1001309"/>
              <a:chExt cx="1260000" cy="5142316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8B0DC9B9-3BC0-37E6-5408-6B5AB91992EF}"/>
                  </a:ext>
                </a:extLst>
              </p:cNvPr>
              <p:cNvGrpSpPr/>
              <p:nvPr/>
            </p:nvGrpSpPr>
            <p:grpSpPr>
              <a:xfrm>
                <a:off x="4633790" y="1001309"/>
                <a:ext cx="1260000" cy="1260000"/>
                <a:chOff x="1063444" y="1417462"/>
                <a:chExt cx="1260000" cy="1260000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24B04ADB-5C9E-F2F0-0152-4D55D7A09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3444" y="1417462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6B44FE7-01BE-07A4-06C5-16CBE90C97AA}"/>
                    </a:ext>
                  </a:extLst>
                </p:cNvPr>
                <p:cNvSpPr txBox="1"/>
                <p:nvPr/>
              </p:nvSpPr>
              <p:spPr>
                <a:xfrm>
                  <a:off x="1348976" y="1995361"/>
                  <a:ext cx="6889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/>
                    <a:t>D07</a:t>
                  </a:r>
                  <a:endParaRPr lang="ko-KR" altLang="en-US" b="1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14EE484E-1993-BFBA-D09F-66EE5EFFE2E2}"/>
                  </a:ext>
                </a:extLst>
              </p:cNvPr>
              <p:cNvGrpSpPr/>
              <p:nvPr/>
            </p:nvGrpSpPr>
            <p:grpSpPr>
              <a:xfrm>
                <a:off x="4633790" y="4883625"/>
                <a:ext cx="1260000" cy="1260000"/>
                <a:chOff x="9645548" y="1379362"/>
                <a:chExt cx="1260000" cy="1260000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C3C6F58B-09E5-1179-CD6E-6154AAFF2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45548" y="1379362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4AA8F17-7493-D126-1A8A-4662DAF51C41}"/>
                    </a:ext>
                  </a:extLst>
                </p:cNvPr>
                <p:cNvSpPr txBox="1"/>
                <p:nvPr/>
              </p:nvSpPr>
              <p:spPr>
                <a:xfrm>
                  <a:off x="9931080" y="1995361"/>
                  <a:ext cx="6889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/>
                    <a:t>D24</a:t>
                  </a:r>
                  <a:endParaRPr lang="ko-KR" altLang="en-US" b="1"/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5930DC2-C14D-864D-292E-774893B78649}"/>
                  </a:ext>
                </a:extLst>
              </p:cNvPr>
              <p:cNvGrpSpPr/>
              <p:nvPr/>
            </p:nvGrpSpPr>
            <p:grpSpPr>
              <a:xfrm>
                <a:off x="4633790" y="2295414"/>
                <a:ext cx="1260000" cy="1260000"/>
                <a:chOff x="3924145" y="1379362"/>
                <a:chExt cx="1260000" cy="1260000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44D865F1-6B55-D252-23DE-A6FC93370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24145" y="1379362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8EA2AF-5CC8-4260-87F0-7EFFA499BCF1}"/>
                    </a:ext>
                  </a:extLst>
                </p:cNvPr>
                <p:cNvSpPr txBox="1"/>
                <p:nvPr/>
              </p:nvSpPr>
              <p:spPr>
                <a:xfrm>
                  <a:off x="4209677" y="1995361"/>
                  <a:ext cx="6889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/>
                    <a:t>D08</a:t>
                  </a:r>
                  <a:endParaRPr lang="ko-KR" altLang="en-US" b="1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C80571D-E6C4-9925-5928-5EA7D73766EF}"/>
                  </a:ext>
                </a:extLst>
              </p:cNvPr>
              <p:cNvGrpSpPr/>
              <p:nvPr/>
            </p:nvGrpSpPr>
            <p:grpSpPr>
              <a:xfrm>
                <a:off x="4633790" y="3589519"/>
                <a:ext cx="1260000" cy="1260000"/>
                <a:chOff x="6784846" y="1379362"/>
                <a:chExt cx="1260000" cy="1260000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0D90F762-DEF0-3225-6E52-2DD06B8B2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84846" y="1379362"/>
                  <a:ext cx="1260000" cy="12600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4FB4E08-2F36-9C69-6786-5F7B62417D78}"/>
                    </a:ext>
                  </a:extLst>
                </p:cNvPr>
                <p:cNvSpPr txBox="1"/>
                <p:nvPr/>
              </p:nvSpPr>
              <p:spPr>
                <a:xfrm>
                  <a:off x="7070378" y="1995361"/>
                  <a:ext cx="6889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/>
                    <a:t>D23</a:t>
                  </a:r>
                  <a:endParaRPr lang="ko-KR" altLang="en-US" b="1"/>
                </a:p>
              </p:txBody>
            </p:sp>
          </p:grpSp>
        </p:grp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7C243CCE-63D5-44BD-AF20-B6AE7CB39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72142" y="2942467"/>
              <a:ext cx="1260000" cy="1260000"/>
            </a:xfrm>
            <a:prstGeom prst="rect">
              <a:avLst/>
            </a:prstGeom>
          </p:spPr>
        </p:pic>
      </p:grpSp>
      <p:sp>
        <p:nvSpPr>
          <p:cNvPr id="88" name="왼쪽 중괄호 87">
            <a:extLst>
              <a:ext uri="{FF2B5EF4-FFF2-40B4-BE49-F238E27FC236}">
                <a16:creationId xmlns:a16="http://schemas.microsoft.com/office/drawing/2014/main" id="{3606A21E-C986-F25C-9306-19341F556069}"/>
              </a:ext>
            </a:extLst>
          </p:cNvPr>
          <p:cNvSpPr/>
          <p:nvPr/>
        </p:nvSpPr>
        <p:spPr>
          <a:xfrm>
            <a:off x="2047331" y="1200150"/>
            <a:ext cx="605395" cy="4810125"/>
          </a:xfrm>
          <a:prstGeom prst="leftBrace">
            <a:avLst>
              <a:gd name="adj1" fmla="val 135775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ACBEF2D-CA68-CA75-48BA-0539C93A475C}"/>
              </a:ext>
            </a:extLst>
          </p:cNvPr>
          <p:cNvSpPr/>
          <p:nvPr/>
        </p:nvSpPr>
        <p:spPr>
          <a:xfrm>
            <a:off x="4927517" y="1560158"/>
            <a:ext cx="688936" cy="415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C2DBE7C-2815-6DFD-0C86-7B1B390863D6}"/>
              </a:ext>
            </a:extLst>
          </p:cNvPr>
          <p:cNvSpPr/>
          <p:nvPr/>
        </p:nvSpPr>
        <p:spPr>
          <a:xfrm>
            <a:off x="4927517" y="2902764"/>
            <a:ext cx="688936" cy="415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FE8BC32-9BEC-1576-0BDF-8EADBEA5EF01}"/>
              </a:ext>
            </a:extLst>
          </p:cNvPr>
          <p:cNvSpPr/>
          <p:nvPr/>
        </p:nvSpPr>
        <p:spPr>
          <a:xfrm>
            <a:off x="4927517" y="4177652"/>
            <a:ext cx="688936" cy="415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1F62537-2ED3-5478-6BC4-48FEDEAD3C51}"/>
              </a:ext>
            </a:extLst>
          </p:cNvPr>
          <p:cNvSpPr/>
          <p:nvPr/>
        </p:nvSpPr>
        <p:spPr>
          <a:xfrm>
            <a:off x="4927517" y="5492407"/>
            <a:ext cx="688936" cy="415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32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33FFC4-7B1A-D28B-6B6C-B975DB1D6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2BF886-FE0E-F442-CB48-48A53F2F26F5}"/>
              </a:ext>
            </a:extLst>
          </p:cNvPr>
          <p:cNvSpPr/>
          <p:nvPr/>
        </p:nvSpPr>
        <p:spPr>
          <a:xfrm>
            <a:off x="284480" y="294640"/>
            <a:ext cx="11602720" cy="6258560"/>
          </a:xfrm>
          <a:prstGeom prst="rect">
            <a:avLst/>
          </a:prstGeom>
          <a:noFill/>
          <a:ln w="635000">
            <a:gradFill flip="none" rotWithShape="1">
              <a:gsLst>
                <a:gs pos="28681">
                  <a:srgbClr val="FFFF00"/>
                </a:gs>
                <a:gs pos="9000">
                  <a:srgbClr val="92D050"/>
                </a:gs>
                <a:gs pos="22000">
                  <a:srgbClr val="92D050"/>
                </a:gs>
                <a:gs pos="92316">
                  <a:srgbClr val="E0E882"/>
                </a:gs>
                <a:gs pos="55500">
                  <a:srgbClr val="FFFF00"/>
                </a:gs>
                <a:gs pos="44000">
                  <a:srgbClr val="FFFF00"/>
                </a:gs>
                <a:gs pos="0">
                  <a:srgbClr val="FFFF00"/>
                </a:gs>
                <a:gs pos="74000">
                  <a:srgbClr val="FFFF00"/>
                </a:gs>
                <a:gs pos="83000">
                  <a:srgbClr val="FFFF00"/>
                </a:gs>
                <a:gs pos="100000">
                  <a:srgbClr val="FFFF00"/>
                </a:gs>
              </a:gsLst>
              <a:lin ang="42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B9154-FAFF-DBA4-8B5F-A225DFED0AFC}"/>
              </a:ext>
            </a:extLst>
          </p:cNvPr>
          <p:cNvSpPr txBox="1"/>
          <p:nvPr/>
        </p:nvSpPr>
        <p:spPr>
          <a:xfrm>
            <a:off x="1761688" y="2105637"/>
            <a:ext cx="8682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you!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0374F0-B746-4950-6282-F2E3B13C0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/>
                </a:solidFill>
              </a:rPr>
              <a:t>5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50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33FFC4-7B1A-D28B-6B6C-B975DB1D6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F076E-378B-ED64-D789-59FCDBEBC647}"/>
              </a:ext>
            </a:extLst>
          </p:cNvPr>
          <p:cNvSpPr txBox="1"/>
          <p:nvPr/>
        </p:nvSpPr>
        <p:spPr>
          <a:xfrm>
            <a:off x="1054608" y="327917"/>
            <a:ext cx="52019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Introduction</a:t>
            </a: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525FDCBF-447E-BBB2-6051-46CE64AA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9C5E47-7BE6-BB3B-28A2-752868C897E9}"/>
              </a:ext>
            </a:extLst>
          </p:cNvPr>
          <p:cNvGrpSpPr/>
          <p:nvPr/>
        </p:nvGrpSpPr>
        <p:grpSpPr>
          <a:xfrm>
            <a:off x="270773" y="299845"/>
            <a:ext cx="555734" cy="517808"/>
            <a:chOff x="270773" y="299845"/>
            <a:chExt cx="555734" cy="51780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D307FF4-A4FC-F219-9A22-4A4D9842143C}"/>
                </a:ext>
              </a:extLst>
            </p:cNvPr>
            <p:cNvSpPr/>
            <p:nvPr/>
          </p:nvSpPr>
          <p:spPr>
            <a:xfrm>
              <a:off x="348421" y="328941"/>
              <a:ext cx="478086" cy="478085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04777CF-A7F4-989E-258D-6DD300CC1CB2}"/>
                </a:ext>
              </a:extLst>
            </p:cNvPr>
            <p:cNvSpPr/>
            <p:nvPr/>
          </p:nvSpPr>
          <p:spPr>
            <a:xfrm rot="16889869">
              <a:off x="422872" y="358094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C3C31E9-4DD6-C903-8B3E-F96F43FA2EE8}"/>
                </a:ext>
              </a:extLst>
            </p:cNvPr>
            <p:cNvSpPr/>
            <p:nvPr/>
          </p:nvSpPr>
          <p:spPr>
            <a:xfrm rot="17082204" flipH="1">
              <a:off x="466078" y="306725"/>
              <a:ext cx="929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FD143BA-D0B5-AC74-BB1B-16705588D8A8}"/>
                </a:ext>
              </a:extLst>
            </p:cNvPr>
            <p:cNvSpPr/>
            <p:nvPr/>
          </p:nvSpPr>
          <p:spPr>
            <a:xfrm rot="12362815">
              <a:off x="495295" y="308472"/>
              <a:ext cx="8674" cy="72339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B2A5291-72CF-75B0-FF39-5E999F0EFC49}"/>
                </a:ext>
              </a:extLst>
            </p:cNvPr>
            <p:cNvSpPr/>
            <p:nvPr/>
          </p:nvSpPr>
          <p:spPr>
            <a:xfrm rot="17082204" flipH="1">
              <a:off x="412892" y="31929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B88D1E5-2397-42DA-B98E-0C93308766D6}"/>
                </a:ext>
              </a:extLst>
            </p:cNvPr>
            <p:cNvSpPr/>
            <p:nvPr/>
          </p:nvSpPr>
          <p:spPr>
            <a:xfrm rot="716487" flipH="1">
              <a:off x="451059" y="299845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8CE055E-A31D-5EF0-3834-FEB0BDCA245A}"/>
                </a:ext>
              </a:extLst>
            </p:cNvPr>
            <p:cNvSpPr/>
            <p:nvPr/>
          </p:nvSpPr>
          <p:spPr>
            <a:xfrm rot="6879462" flipH="1">
              <a:off x="470768" y="340374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FE07E00-63E7-8313-8BBA-91D10B1D100F}"/>
                </a:ext>
              </a:extLst>
            </p:cNvPr>
            <p:cNvSpPr/>
            <p:nvPr/>
          </p:nvSpPr>
          <p:spPr>
            <a:xfrm rot="11086385" flipH="1">
              <a:off x="458028" y="37031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5B61C84-077F-7355-4C9E-C0D938EEE7FA}"/>
                </a:ext>
              </a:extLst>
            </p:cNvPr>
            <p:cNvSpPr/>
            <p:nvPr/>
          </p:nvSpPr>
          <p:spPr>
            <a:xfrm rot="488457" flipH="1">
              <a:off x="423012" y="325798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60BD402-EC6A-78D9-B668-21D2769FE47F}"/>
                </a:ext>
              </a:extLst>
            </p:cNvPr>
            <p:cNvSpPr/>
            <p:nvPr/>
          </p:nvSpPr>
          <p:spPr>
            <a:xfrm rot="19433629" flipH="1">
              <a:off x="381150" y="406182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1C6BF61-59D8-A836-E63A-700DE02283AE}"/>
                </a:ext>
              </a:extLst>
            </p:cNvPr>
            <p:cNvSpPr/>
            <p:nvPr/>
          </p:nvSpPr>
          <p:spPr>
            <a:xfrm rot="15938892" flipH="1">
              <a:off x="399958" y="373174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982085B-F7CD-8A09-60DB-603BB7EEF83A}"/>
                </a:ext>
              </a:extLst>
            </p:cNvPr>
            <p:cNvSpPr/>
            <p:nvPr/>
          </p:nvSpPr>
          <p:spPr>
            <a:xfrm rot="20042772" flipH="1">
              <a:off x="400635" y="376467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6A5DD0A-3E20-7E71-0D2D-8B80F0603337}"/>
                </a:ext>
              </a:extLst>
            </p:cNvPr>
            <p:cNvSpPr/>
            <p:nvPr/>
          </p:nvSpPr>
          <p:spPr>
            <a:xfrm rot="20042772" flipH="1">
              <a:off x="363015" y="44814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4207C25-1132-B3FE-C6D2-39EC8145BCD6}"/>
                </a:ext>
              </a:extLst>
            </p:cNvPr>
            <p:cNvSpPr/>
            <p:nvPr/>
          </p:nvSpPr>
          <p:spPr>
            <a:xfrm rot="13938138" flipH="1">
              <a:off x="350470" y="43506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056312B-87AC-15C3-6400-8567EA95F1BA}"/>
                </a:ext>
              </a:extLst>
            </p:cNvPr>
            <p:cNvSpPr/>
            <p:nvPr/>
          </p:nvSpPr>
          <p:spPr>
            <a:xfrm rot="14138822" flipH="1">
              <a:off x="326924" y="408545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6270E3A-BFCD-88BF-B2A8-18CBAACC703E}"/>
                </a:ext>
              </a:extLst>
            </p:cNvPr>
            <p:cNvSpPr/>
            <p:nvPr/>
          </p:nvSpPr>
          <p:spPr>
            <a:xfrm rot="12896755" flipH="1">
              <a:off x="345391" y="50175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E12A899-49F4-5C98-E669-79D327B5E13B}"/>
                </a:ext>
              </a:extLst>
            </p:cNvPr>
            <p:cNvSpPr/>
            <p:nvPr/>
          </p:nvSpPr>
          <p:spPr>
            <a:xfrm rot="18276274" flipH="1">
              <a:off x="357435" y="494552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AF5F991-0543-DDA1-8EA4-6E1760270792}"/>
                </a:ext>
              </a:extLst>
            </p:cNvPr>
            <p:cNvSpPr/>
            <p:nvPr/>
          </p:nvSpPr>
          <p:spPr>
            <a:xfrm rot="12107337" flipH="1">
              <a:off x="393991" y="63890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E9BFB23-AD09-AC96-B440-A9878EA08F2F}"/>
                </a:ext>
              </a:extLst>
            </p:cNvPr>
            <p:cNvSpPr/>
            <p:nvPr/>
          </p:nvSpPr>
          <p:spPr>
            <a:xfrm rot="16767662" flipH="1">
              <a:off x="403396" y="648590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E737F4FC-B680-7B9F-19DF-83C3CE4E3BAB}"/>
                </a:ext>
              </a:extLst>
            </p:cNvPr>
            <p:cNvSpPr/>
            <p:nvPr/>
          </p:nvSpPr>
          <p:spPr>
            <a:xfrm rot="17303476" flipH="1">
              <a:off x="373043" y="602217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BD6D514-256D-EA12-C079-C718129603BF}"/>
                </a:ext>
              </a:extLst>
            </p:cNvPr>
            <p:cNvSpPr/>
            <p:nvPr/>
          </p:nvSpPr>
          <p:spPr>
            <a:xfrm rot="1648925" flipH="1">
              <a:off x="373885" y="58323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A1EB398-7B81-6DBA-13E1-DCC75747AF10}"/>
                </a:ext>
              </a:extLst>
            </p:cNvPr>
            <p:cNvSpPr/>
            <p:nvPr/>
          </p:nvSpPr>
          <p:spPr>
            <a:xfrm rot="2620005" flipH="1">
              <a:off x="344084" y="56116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CCA943F-9D66-760F-98AF-07457650B199}"/>
                </a:ext>
              </a:extLst>
            </p:cNvPr>
            <p:cNvSpPr/>
            <p:nvPr/>
          </p:nvSpPr>
          <p:spPr>
            <a:xfrm rot="17860892" flipH="1">
              <a:off x="333407" y="538386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B77CE7B-703A-B505-E8E7-86D21AE0AFD1}"/>
                </a:ext>
              </a:extLst>
            </p:cNvPr>
            <p:cNvSpPr/>
            <p:nvPr/>
          </p:nvSpPr>
          <p:spPr>
            <a:xfrm rot="16767662" flipH="1">
              <a:off x="442481" y="689154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2B0A75F-D177-859D-C7CF-0774C488062E}"/>
                </a:ext>
              </a:extLst>
            </p:cNvPr>
            <p:cNvSpPr/>
            <p:nvPr/>
          </p:nvSpPr>
          <p:spPr>
            <a:xfrm flipH="1">
              <a:off x="431638" y="69667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4FEC0CB-A34A-2867-8C3B-1E5426B247EF}"/>
                </a:ext>
              </a:extLst>
            </p:cNvPr>
            <p:cNvSpPr/>
            <p:nvPr/>
          </p:nvSpPr>
          <p:spPr>
            <a:xfrm rot="13581916">
              <a:off x="537602" y="320984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9AB9323-39D5-4AA9-9659-B58D5BD0B9B9}"/>
                </a:ext>
              </a:extLst>
            </p:cNvPr>
            <p:cNvSpPr/>
            <p:nvPr/>
          </p:nvSpPr>
          <p:spPr>
            <a:xfrm rot="18762440">
              <a:off x="536102" y="289235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4B1A554-5198-FD66-50C9-99E2FB1CFFB2}"/>
                </a:ext>
              </a:extLst>
            </p:cNvPr>
            <p:cNvSpPr/>
            <p:nvPr/>
          </p:nvSpPr>
          <p:spPr>
            <a:xfrm rot="7511780">
              <a:off x="520251" y="323051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59C2FD98-C080-76A1-7235-29828CF09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08" y="1597093"/>
            <a:ext cx="10091250" cy="367023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5F648DE-868A-8258-944C-8B91D30601B1}"/>
              </a:ext>
            </a:extLst>
          </p:cNvPr>
          <p:cNvSpPr/>
          <p:nvPr/>
        </p:nvSpPr>
        <p:spPr>
          <a:xfrm>
            <a:off x="3009901" y="4791072"/>
            <a:ext cx="12382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1DC0C0-FFE0-BE64-A192-E061A093B540}"/>
              </a:ext>
            </a:extLst>
          </p:cNvPr>
          <p:cNvSpPr/>
          <p:nvPr/>
        </p:nvSpPr>
        <p:spPr>
          <a:xfrm>
            <a:off x="4579508" y="4791072"/>
            <a:ext cx="123825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135308-8EB5-0066-99A6-9BF4094C197D}"/>
              </a:ext>
            </a:extLst>
          </p:cNvPr>
          <p:cNvSpPr/>
          <p:nvPr/>
        </p:nvSpPr>
        <p:spPr>
          <a:xfrm>
            <a:off x="6139941" y="4791072"/>
            <a:ext cx="86728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BB8CD5-F851-1948-2CFE-50E8F85C039F}"/>
              </a:ext>
            </a:extLst>
          </p:cNvPr>
          <p:cNvSpPr/>
          <p:nvPr/>
        </p:nvSpPr>
        <p:spPr>
          <a:xfrm>
            <a:off x="1196974" y="3741735"/>
            <a:ext cx="188277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986507-0080-845D-3E51-32EE3DE84EB0}"/>
              </a:ext>
            </a:extLst>
          </p:cNvPr>
          <p:cNvGrpSpPr/>
          <p:nvPr/>
        </p:nvGrpSpPr>
        <p:grpSpPr>
          <a:xfrm>
            <a:off x="3140867" y="5098849"/>
            <a:ext cx="692942" cy="1276281"/>
            <a:chOff x="3140867" y="5098849"/>
            <a:chExt cx="692942" cy="127628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A4D7584-EFE6-BACF-03E9-8B823433A706}"/>
                </a:ext>
              </a:extLst>
            </p:cNvPr>
            <p:cNvGrpSpPr/>
            <p:nvPr/>
          </p:nvGrpSpPr>
          <p:grpSpPr>
            <a:xfrm>
              <a:off x="3140867" y="5597530"/>
              <a:ext cx="692942" cy="777600"/>
              <a:chOff x="3098008" y="5578750"/>
              <a:chExt cx="692942" cy="77760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CF1E53D-32BF-4A46-327E-4942BF6C16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5457"/>
              <a:stretch/>
            </p:blipFill>
            <p:spPr>
              <a:xfrm>
                <a:off x="3098008" y="5578750"/>
                <a:ext cx="692942" cy="777600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9F02322-3EA1-72BF-8E82-88769296CF3F}"/>
                  </a:ext>
                </a:extLst>
              </p:cNvPr>
              <p:cNvSpPr/>
              <p:nvPr/>
            </p:nvSpPr>
            <p:spPr>
              <a:xfrm>
                <a:off x="3099198" y="5578750"/>
                <a:ext cx="691752" cy="7762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9E50F3F-6329-96A2-32B7-78C0DE71F500}"/>
                </a:ext>
              </a:extLst>
            </p:cNvPr>
            <p:cNvCxnSpPr>
              <a:cxnSpLocks/>
              <a:stCxn id="3" idx="2"/>
              <a:endCxn id="16" idx="0"/>
            </p:cNvCxnSpPr>
            <p:nvPr/>
          </p:nvCxnSpPr>
          <p:spPr>
            <a:xfrm flipH="1">
              <a:off x="3487933" y="5098849"/>
              <a:ext cx="141093" cy="49868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71ED5A5-E727-3062-3A02-394A20A1E61C}"/>
              </a:ext>
            </a:extLst>
          </p:cNvPr>
          <p:cNvGrpSpPr/>
          <p:nvPr/>
        </p:nvGrpSpPr>
        <p:grpSpPr>
          <a:xfrm>
            <a:off x="4858109" y="5098849"/>
            <a:ext cx="585788" cy="1279726"/>
            <a:chOff x="4858109" y="5098849"/>
            <a:chExt cx="585788" cy="127972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1CED0EB-2759-C3CC-D4CB-EFDB359FD0D6}"/>
                </a:ext>
              </a:extLst>
            </p:cNvPr>
            <p:cNvGrpSpPr/>
            <p:nvPr/>
          </p:nvGrpSpPr>
          <p:grpSpPr>
            <a:xfrm>
              <a:off x="4858109" y="5602287"/>
              <a:ext cx="585788" cy="776288"/>
              <a:chOff x="4910500" y="5423693"/>
              <a:chExt cx="585788" cy="77628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3949AD0-4FCE-CAE2-3130-C6C7C28BF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10500" y="5423693"/>
                <a:ext cx="585788" cy="776288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B758E00-2211-2984-ADC9-DFF2CAA3C377}"/>
                  </a:ext>
                </a:extLst>
              </p:cNvPr>
              <p:cNvSpPr/>
              <p:nvPr/>
            </p:nvSpPr>
            <p:spPr>
              <a:xfrm>
                <a:off x="4910500" y="5423693"/>
                <a:ext cx="585788" cy="7762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4505195-464F-269C-D5CA-15AD835FE9B8}"/>
                </a:ext>
              </a:extLst>
            </p:cNvPr>
            <p:cNvCxnSpPr>
              <a:cxnSpLocks/>
              <a:stCxn id="22" idx="2"/>
              <a:endCxn id="11" idx="0"/>
            </p:cNvCxnSpPr>
            <p:nvPr/>
          </p:nvCxnSpPr>
          <p:spPr>
            <a:xfrm flipH="1">
              <a:off x="5151003" y="5098849"/>
              <a:ext cx="47630" cy="50343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695DD57-943F-ECCC-1449-796C7650B4A7}"/>
              </a:ext>
            </a:extLst>
          </p:cNvPr>
          <p:cNvGrpSpPr/>
          <p:nvPr/>
        </p:nvGrpSpPr>
        <p:grpSpPr>
          <a:xfrm>
            <a:off x="6096000" y="5098849"/>
            <a:ext cx="1742116" cy="1013959"/>
            <a:chOff x="6096000" y="5098849"/>
            <a:chExt cx="1742116" cy="10139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F1849A-8D12-7AB3-AD48-5C328781F335}"/>
                </a:ext>
              </a:extLst>
            </p:cNvPr>
            <p:cNvSpPr txBox="1"/>
            <p:nvPr/>
          </p:nvSpPr>
          <p:spPr>
            <a:xfrm>
              <a:off x="6096000" y="5589588"/>
              <a:ext cx="1742116" cy="5232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Delete all data </a:t>
              </a:r>
              <a:br>
                <a:rPr lang="en-US" altLang="ko-KR" sz="1400">
                  <a:solidFill>
                    <a:schemeClr val="bg1"/>
                  </a:solidFill>
                </a:rPr>
              </a:br>
              <a:r>
                <a:rPr lang="en-US" altLang="ko-KR" sz="1400">
                  <a:solidFill>
                    <a:schemeClr val="bg1"/>
                  </a:solidFill>
                </a:rPr>
                <a:t>in the res folder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8A5539C-5297-D8CA-09FD-0443924C0569}"/>
                </a:ext>
              </a:extLst>
            </p:cNvPr>
            <p:cNvCxnSpPr>
              <a:cxnSpLocks/>
              <a:stCxn id="24" idx="2"/>
              <a:endCxn id="21" idx="0"/>
            </p:cNvCxnSpPr>
            <p:nvPr/>
          </p:nvCxnSpPr>
          <p:spPr>
            <a:xfrm>
              <a:off x="6573583" y="5098849"/>
              <a:ext cx="393475" cy="49073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05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2" grpId="0" animBg="1"/>
      <p:bldP spid="22" grpId="1" animBg="1"/>
      <p:bldP spid="24" grpId="0" animBg="1"/>
      <p:bldP spid="24" grpId="1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33FFC4-7B1A-D28B-6B6C-B975DB1D6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F076E-378B-ED64-D789-59FCDBEBC647}"/>
              </a:ext>
            </a:extLst>
          </p:cNvPr>
          <p:cNvSpPr txBox="1"/>
          <p:nvPr/>
        </p:nvSpPr>
        <p:spPr>
          <a:xfrm>
            <a:off x="1054608" y="327917"/>
            <a:ext cx="52019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Introduction</a:t>
            </a:r>
          </a:p>
        </p:txBody>
      </p:sp>
      <p:sp>
        <p:nvSpPr>
          <p:cNvPr id="63" name="바닥글 개체 틀 62">
            <a:extLst>
              <a:ext uri="{FF2B5EF4-FFF2-40B4-BE49-F238E27FC236}">
                <a16:creationId xmlns:a16="http://schemas.microsoft.com/office/drawing/2014/main" id="{525FDCBF-447E-BBB2-6051-46CE64AA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9C5E47-7BE6-BB3B-28A2-752868C897E9}"/>
              </a:ext>
            </a:extLst>
          </p:cNvPr>
          <p:cNvGrpSpPr/>
          <p:nvPr/>
        </p:nvGrpSpPr>
        <p:grpSpPr>
          <a:xfrm>
            <a:off x="270773" y="299845"/>
            <a:ext cx="555734" cy="517808"/>
            <a:chOff x="270773" y="299845"/>
            <a:chExt cx="555734" cy="51780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D307FF4-A4FC-F219-9A22-4A4D9842143C}"/>
                </a:ext>
              </a:extLst>
            </p:cNvPr>
            <p:cNvSpPr/>
            <p:nvPr/>
          </p:nvSpPr>
          <p:spPr>
            <a:xfrm>
              <a:off x="348421" y="328941"/>
              <a:ext cx="478086" cy="478085"/>
            </a:xfrm>
            <a:prstGeom prst="ellipse">
              <a:avLst/>
            </a:prstGeom>
            <a:noFill/>
            <a:ln w="50800"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04777CF-A7F4-989E-258D-6DD300CC1CB2}"/>
                </a:ext>
              </a:extLst>
            </p:cNvPr>
            <p:cNvSpPr/>
            <p:nvPr/>
          </p:nvSpPr>
          <p:spPr>
            <a:xfrm rot="16889869">
              <a:off x="422872" y="358094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C3C31E9-4DD6-C903-8B3E-F96F43FA2EE8}"/>
                </a:ext>
              </a:extLst>
            </p:cNvPr>
            <p:cNvSpPr/>
            <p:nvPr/>
          </p:nvSpPr>
          <p:spPr>
            <a:xfrm rot="17082204" flipH="1">
              <a:off x="466078" y="306725"/>
              <a:ext cx="929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FD143BA-D0B5-AC74-BB1B-16705588D8A8}"/>
                </a:ext>
              </a:extLst>
            </p:cNvPr>
            <p:cNvSpPr/>
            <p:nvPr/>
          </p:nvSpPr>
          <p:spPr>
            <a:xfrm rot="12362815">
              <a:off x="495295" y="308472"/>
              <a:ext cx="8674" cy="72339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B2A5291-72CF-75B0-FF39-5E999F0EFC49}"/>
                </a:ext>
              </a:extLst>
            </p:cNvPr>
            <p:cNvSpPr/>
            <p:nvPr/>
          </p:nvSpPr>
          <p:spPr>
            <a:xfrm rot="17082204" flipH="1">
              <a:off x="412892" y="31929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B88D1E5-2397-42DA-B98E-0C93308766D6}"/>
                </a:ext>
              </a:extLst>
            </p:cNvPr>
            <p:cNvSpPr/>
            <p:nvPr/>
          </p:nvSpPr>
          <p:spPr>
            <a:xfrm rot="716487" flipH="1">
              <a:off x="451059" y="299845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8CE055E-A31D-5EF0-3834-FEB0BDCA245A}"/>
                </a:ext>
              </a:extLst>
            </p:cNvPr>
            <p:cNvSpPr/>
            <p:nvPr/>
          </p:nvSpPr>
          <p:spPr>
            <a:xfrm rot="6879462" flipH="1">
              <a:off x="470768" y="340374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FE07E00-63E7-8313-8BBA-91D10B1D100F}"/>
                </a:ext>
              </a:extLst>
            </p:cNvPr>
            <p:cNvSpPr/>
            <p:nvPr/>
          </p:nvSpPr>
          <p:spPr>
            <a:xfrm rot="11086385" flipH="1">
              <a:off x="458028" y="370313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5B61C84-077F-7355-4C9E-C0D938EEE7FA}"/>
                </a:ext>
              </a:extLst>
            </p:cNvPr>
            <p:cNvSpPr/>
            <p:nvPr/>
          </p:nvSpPr>
          <p:spPr>
            <a:xfrm rot="488457" flipH="1">
              <a:off x="423012" y="325798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60BD402-EC6A-78D9-B668-21D2769FE47F}"/>
                </a:ext>
              </a:extLst>
            </p:cNvPr>
            <p:cNvSpPr/>
            <p:nvPr/>
          </p:nvSpPr>
          <p:spPr>
            <a:xfrm rot="19433629" flipH="1">
              <a:off x="381150" y="406182"/>
              <a:ext cx="8674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1C6BF61-59D8-A836-E63A-700DE02283AE}"/>
                </a:ext>
              </a:extLst>
            </p:cNvPr>
            <p:cNvSpPr/>
            <p:nvPr/>
          </p:nvSpPr>
          <p:spPr>
            <a:xfrm rot="15938892" flipH="1">
              <a:off x="399958" y="373174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982085B-F7CD-8A09-60DB-603BB7EEF83A}"/>
                </a:ext>
              </a:extLst>
            </p:cNvPr>
            <p:cNvSpPr/>
            <p:nvPr/>
          </p:nvSpPr>
          <p:spPr>
            <a:xfrm rot="20042772" flipH="1">
              <a:off x="400635" y="376467"/>
              <a:ext cx="8674" cy="84631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6A5DD0A-3E20-7E71-0D2D-8B80F0603337}"/>
                </a:ext>
              </a:extLst>
            </p:cNvPr>
            <p:cNvSpPr/>
            <p:nvPr/>
          </p:nvSpPr>
          <p:spPr>
            <a:xfrm rot="20042772" flipH="1">
              <a:off x="363015" y="44814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4207C25-1132-B3FE-C6D2-39EC8145BCD6}"/>
                </a:ext>
              </a:extLst>
            </p:cNvPr>
            <p:cNvSpPr/>
            <p:nvPr/>
          </p:nvSpPr>
          <p:spPr>
            <a:xfrm rot="13938138" flipH="1">
              <a:off x="350470" y="43506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056312B-87AC-15C3-6400-8567EA95F1BA}"/>
                </a:ext>
              </a:extLst>
            </p:cNvPr>
            <p:cNvSpPr/>
            <p:nvPr/>
          </p:nvSpPr>
          <p:spPr>
            <a:xfrm rot="14138822" flipH="1">
              <a:off x="326924" y="408545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6270E3A-BFCD-88BF-B2A8-18CBAACC703E}"/>
                </a:ext>
              </a:extLst>
            </p:cNvPr>
            <p:cNvSpPr/>
            <p:nvPr/>
          </p:nvSpPr>
          <p:spPr>
            <a:xfrm rot="12896755" flipH="1">
              <a:off x="345391" y="50175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E12A899-49F4-5C98-E669-79D327B5E13B}"/>
                </a:ext>
              </a:extLst>
            </p:cNvPr>
            <p:cNvSpPr/>
            <p:nvPr/>
          </p:nvSpPr>
          <p:spPr>
            <a:xfrm rot="18276274" flipH="1">
              <a:off x="357435" y="494552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AF5F991-0543-DDA1-8EA4-6E1760270792}"/>
                </a:ext>
              </a:extLst>
            </p:cNvPr>
            <p:cNvSpPr/>
            <p:nvPr/>
          </p:nvSpPr>
          <p:spPr>
            <a:xfrm rot="12107337" flipH="1">
              <a:off x="393991" y="638903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E9BFB23-AD09-AC96-B440-A9878EA08F2F}"/>
                </a:ext>
              </a:extLst>
            </p:cNvPr>
            <p:cNvSpPr/>
            <p:nvPr/>
          </p:nvSpPr>
          <p:spPr>
            <a:xfrm rot="16767662" flipH="1">
              <a:off x="403396" y="648590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E737F4FC-B680-7B9F-19DF-83C3CE4E3BAB}"/>
                </a:ext>
              </a:extLst>
            </p:cNvPr>
            <p:cNvSpPr/>
            <p:nvPr/>
          </p:nvSpPr>
          <p:spPr>
            <a:xfrm rot="17303476" flipH="1">
              <a:off x="373043" y="602217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BD6D514-256D-EA12-C079-C718129603BF}"/>
                </a:ext>
              </a:extLst>
            </p:cNvPr>
            <p:cNvSpPr/>
            <p:nvPr/>
          </p:nvSpPr>
          <p:spPr>
            <a:xfrm rot="1648925" flipH="1">
              <a:off x="373885" y="583239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A1EB398-7B81-6DBA-13E1-DCC75747AF10}"/>
                </a:ext>
              </a:extLst>
            </p:cNvPr>
            <p:cNvSpPr/>
            <p:nvPr/>
          </p:nvSpPr>
          <p:spPr>
            <a:xfrm rot="2620005" flipH="1">
              <a:off x="344084" y="56116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CCA943F-9D66-760F-98AF-07457650B199}"/>
                </a:ext>
              </a:extLst>
            </p:cNvPr>
            <p:cNvSpPr/>
            <p:nvPr/>
          </p:nvSpPr>
          <p:spPr>
            <a:xfrm rot="17860892" flipH="1">
              <a:off x="333407" y="538386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B77CE7B-703A-B505-E8E7-86D21AE0AFD1}"/>
                </a:ext>
              </a:extLst>
            </p:cNvPr>
            <p:cNvSpPr/>
            <p:nvPr/>
          </p:nvSpPr>
          <p:spPr>
            <a:xfrm rot="16767662" flipH="1">
              <a:off x="442481" y="689154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2B0A75F-D177-859D-C7CF-0774C488062E}"/>
                </a:ext>
              </a:extLst>
            </p:cNvPr>
            <p:cNvSpPr/>
            <p:nvPr/>
          </p:nvSpPr>
          <p:spPr>
            <a:xfrm flipH="1">
              <a:off x="431638" y="696678"/>
              <a:ext cx="8674" cy="1209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4FEC0CB-A34A-2867-8C3B-1E5426B247EF}"/>
                </a:ext>
              </a:extLst>
            </p:cNvPr>
            <p:cNvSpPr/>
            <p:nvPr/>
          </p:nvSpPr>
          <p:spPr>
            <a:xfrm rot="13581916">
              <a:off x="537602" y="320984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69AB9323-39D5-4AA9-9659-B58D5BD0B9B9}"/>
                </a:ext>
              </a:extLst>
            </p:cNvPr>
            <p:cNvSpPr/>
            <p:nvPr/>
          </p:nvSpPr>
          <p:spPr>
            <a:xfrm rot="18762440">
              <a:off x="536102" y="289235"/>
              <a:ext cx="18772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4B1A554-5198-FD66-50C9-99E2FB1CFFB2}"/>
                </a:ext>
              </a:extLst>
            </p:cNvPr>
            <p:cNvSpPr/>
            <p:nvPr/>
          </p:nvSpPr>
          <p:spPr>
            <a:xfrm rot="7511780">
              <a:off x="520251" y="323051"/>
              <a:ext cx="9638" cy="63608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86FEFFF-1968-ABB6-A9E8-C2229C50D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64" y="756620"/>
            <a:ext cx="4767687" cy="546529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BF24F2-4BE0-ADFD-C91A-BF18CBFCD246}"/>
              </a:ext>
            </a:extLst>
          </p:cNvPr>
          <p:cNvSpPr/>
          <p:nvPr/>
        </p:nvSpPr>
        <p:spPr>
          <a:xfrm>
            <a:off x="3810439" y="1490950"/>
            <a:ext cx="1447737" cy="3436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1CF120-C9B2-7471-EA61-CC95889820CE}"/>
              </a:ext>
            </a:extLst>
          </p:cNvPr>
          <p:cNvSpPr/>
          <p:nvPr/>
        </p:nvSpPr>
        <p:spPr>
          <a:xfrm>
            <a:off x="5270082" y="2066916"/>
            <a:ext cx="1434876" cy="201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0BE8A9-0495-1A6A-0FC0-27A30BDB6183}"/>
              </a:ext>
            </a:extLst>
          </p:cNvPr>
          <p:cNvSpPr/>
          <p:nvPr/>
        </p:nvSpPr>
        <p:spPr>
          <a:xfrm>
            <a:off x="4389648" y="5116798"/>
            <a:ext cx="3672312" cy="23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DE195D-CAEB-B12A-FFC1-BC5930D6F906}"/>
              </a:ext>
            </a:extLst>
          </p:cNvPr>
          <p:cNvSpPr/>
          <p:nvPr/>
        </p:nvSpPr>
        <p:spPr>
          <a:xfrm>
            <a:off x="3922015" y="5775898"/>
            <a:ext cx="518433" cy="23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C95D21D-36B5-FAC5-6F39-DB6C97671A7E}"/>
              </a:ext>
            </a:extLst>
          </p:cNvPr>
          <p:cNvSpPr/>
          <p:nvPr/>
        </p:nvSpPr>
        <p:spPr>
          <a:xfrm>
            <a:off x="4615910" y="5775898"/>
            <a:ext cx="311692" cy="23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3FAB3CF-DEF9-A41A-F954-928AD29C61A5}"/>
              </a:ext>
            </a:extLst>
          </p:cNvPr>
          <p:cNvGrpSpPr/>
          <p:nvPr/>
        </p:nvGrpSpPr>
        <p:grpSpPr>
          <a:xfrm>
            <a:off x="8061960" y="3842226"/>
            <a:ext cx="3139440" cy="1392132"/>
            <a:chOff x="8061960" y="3842226"/>
            <a:chExt cx="3139440" cy="13921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1689EC-4C29-AD3A-F5E2-FB14B9B4B190}"/>
                </a:ext>
              </a:extLst>
            </p:cNvPr>
            <p:cNvSpPr txBox="1"/>
            <p:nvPr/>
          </p:nvSpPr>
          <p:spPr>
            <a:xfrm>
              <a:off x="8885828" y="3842226"/>
              <a:ext cx="2315572" cy="738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Desired graphs may be extracted by selecting a desired graph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FFF1E7C-1394-EBF6-5852-B818B7358219}"/>
                </a:ext>
              </a:extLst>
            </p:cNvPr>
            <p:cNvCxnSpPr>
              <a:cxnSpLocks/>
              <a:stCxn id="34" idx="2"/>
              <a:endCxn id="31" idx="3"/>
            </p:cNvCxnSpPr>
            <p:nvPr/>
          </p:nvCxnSpPr>
          <p:spPr>
            <a:xfrm flipH="1">
              <a:off x="8061960" y="4580890"/>
              <a:ext cx="1981654" cy="6534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C230BF-48E7-7CB9-2597-FDF0B9DAB785}"/>
              </a:ext>
            </a:extLst>
          </p:cNvPr>
          <p:cNvSpPr/>
          <p:nvPr/>
        </p:nvSpPr>
        <p:spPr>
          <a:xfrm>
            <a:off x="4210050" y="2114550"/>
            <a:ext cx="101600" cy="1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B2EA5BE-C113-C0EC-1D56-906B1C99CCF9}"/>
              </a:ext>
            </a:extLst>
          </p:cNvPr>
          <p:cNvGrpSpPr/>
          <p:nvPr/>
        </p:nvGrpSpPr>
        <p:grpSpPr>
          <a:xfrm>
            <a:off x="337744" y="1458426"/>
            <a:ext cx="3472695" cy="757724"/>
            <a:chOff x="337744" y="1458426"/>
            <a:chExt cx="3472695" cy="7577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ACDE8D-4701-77CB-0423-65B9E40A37FD}"/>
                </a:ext>
              </a:extLst>
            </p:cNvPr>
            <p:cNvSpPr txBox="1"/>
            <p:nvPr/>
          </p:nvSpPr>
          <p:spPr>
            <a:xfrm>
              <a:off x="337744" y="1458426"/>
              <a:ext cx="2556774" cy="5232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Select the date folder by selecting the desired wafer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FD7C24BA-8479-861D-6BB7-DAED091ADD94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2894518" y="1720036"/>
              <a:ext cx="915921" cy="49611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08FDCA-C840-C8ED-FD8E-973770CEC9EC}"/>
              </a:ext>
            </a:extLst>
          </p:cNvPr>
          <p:cNvGrpSpPr/>
          <p:nvPr/>
        </p:nvGrpSpPr>
        <p:grpSpPr>
          <a:xfrm>
            <a:off x="5987520" y="1267301"/>
            <a:ext cx="2448938" cy="799615"/>
            <a:chOff x="5987520" y="1267301"/>
            <a:chExt cx="2448938" cy="7996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EDF6B-C8EC-E391-9012-C17E8FD42CD1}"/>
                </a:ext>
              </a:extLst>
            </p:cNvPr>
            <p:cNvSpPr txBox="1"/>
            <p:nvPr/>
          </p:nvSpPr>
          <p:spPr>
            <a:xfrm>
              <a:off x="6925694" y="1267301"/>
              <a:ext cx="1510764" cy="738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select the coordinate of the wafer </a:t>
              </a:r>
              <a:endParaRPr lang="ko-KR" altLang="en-US" sz="140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2D88AF9-CB43-F983-85A1-4628F40F4DE9}"/>
                </a:ext>
              </a:extLst>
            </p:cNvPr>
            <p:cNvCxnSpPr>
              <a:stCxn id="29" idx="0"/>
              <a:endCxn id="9" idx="1"/>
            </p:cNvCxnSpPr>
            <p:nvPr/>
          </p:nvCxnSpPr>
          <p:spPr>
            <a:xfrm flipV="1">
              <a:off x="5987520" y="1636633"/>
              <a:ext cx="938174" cy="43028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DC76BD1-DCFB-E787-3551-76DCD36488EF}"/>
              </a:ext>
            </a:extLst>
          </p:cNvPr>
          <p:cNvSpPr/>
          <p:nvPr/>
        </p:nvSpPr>
        <p:spPr>
          <a:xfrm>
            <a:off x="5859846" y="5775898"/>
            <a:ext cx="941003" cy="23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BCD873F-6F4A-2316-884D-7FCABD6C244F}"/>
              </a:ext>
            </a:extLst>
          </p:cNvPr>
          <p:cNvGrpSpPr/>
          <p:nvPr/>
        </p:nvGrpSpPr>
        <p:grpSpPr>
          <a:xfrm>
            <a:off x="654676" y="5013792"/>
            <a:ext cx="3267339" cy="879666"/>
            <a:chOff x="654676" y="5013792"/>
            <a:chExt cx="3267339" cy="87966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51E4059-A7FD-9FD3-6498-5E4CA15E1C39}"/>
                </a:ext>
              </a:extLst>
            </p:cNvPr>
            <p:cNvSpPr txBox="1"/>
            <p:nvPr/>
          </p:nvSpPr>
          <p:spPr>
            <a:xfrm>
              <a:off x="654676" y="5013792"/>
              <a:ext cx="2283620" cy="738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Execute the code according to the conditions you choose.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FE923031-FE16-293A-1FCE-5E915E1505B9}"/>
                </a:ext>
              </a:extLst>
            </p:cNvPr>
            <p:cNvCxnSpPr>
              <a:cxnSpLocks/>
              <a:stCxn id="60" idx="3"/>
              <a:endCxn id="32" idx="1"/>
            </p:cNvCxnSpPr>
            <p:nvPr/>
          </p:nvCxnSpPr>
          <p:spPr>
            <a:xfrm>
              <a:off x="2938296" y="5383124"/>
              <a:ext cx="983719" cy="51033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387A1C1-84B5-7107-A331-8EF55EA2AB23}"/>
              </a:ext>
            </a:extLst>
          </p:cNvPr>
          <p:cNvGrpSpPr/>
          <p:nvPr/>
        </p:nvGrpSpPr>
        <p:grpSpPr>
          <a:xfrm>
            <a:off x="246273" y="3587224"/>
            <a:ext cx="3075114" cy="1260000"/>
            <a:chOff x="246273" y="3586176"/>
            <a:chExt cx="3075114" cy="1260000"/>
          </a:xfrm>
        </p:grpSpPr>
        <p:pic>
          <p:nvPicPr>
            <p:cNvPr id="80" name="그림 79" descr="도표, 텍스트, 라인, 평행이(가) 표시된 사진&#10;&#10;자동 생성된 설명">
              <a:extLst>
                <a:ext uri="{FF2B5EF4-FFF2-40B4-BE49-F238E27FC236}">
                  <a16:creationId xmlns:a16="http://schemas.microsoft.com/office/drawing/2014/main" id="{3222E079-BBBD-8334-6A20-360A8479B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" t="6747" r="65628" b="52214"/>
            <a:stretch/>
          </p:blipFill>
          <p:spPr>
            <a:xfrm>
              <a:off x="246273" y="3586176"/>
              <a:ext cx="1596039" cy="1260000"/>
            </a:xfrm>
            <a:prstGeom prst="rect">
              <a:avLst/>
            </a:prstGeom>
          </p:spPr>
        </p:pic>
        <p:pic>
          <p:nvPicPr>
            <p:cNvPr id="81" name="그림 80" descr="도표, 텍스트, 라인, 평행이(가) 표시된 사진&#10;&#10;자동 생성된 설명">
              <a:extLst>
                <a:ext uri="{FF2B5EF4-FFF2-40B4-BE49-F238E27FC236}">
                  <a16:creationId xmlns:a16="http://schemas.microsoft.com/office/drawing/2014/main" id="{FB2294EB-C3CE-055F-AFB4-4D21DA406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43" t="6534" r="37218" b="51480"/>
            <a:stretch/>
          </p:blipFill>
          <p:spPr>
            <a:xfrm>
              <a:off x="1900167" y="3586176"/>
              <a:ext cx="1421220" cy="1260000"/>
            </a:xfrm>
            <a:prstGeom prst="rect">
              <a:avLst/>
            </a:prstGeom>
          </p:spPr>
        </p:pic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C22411D-9A14-5C3F-BC31-3A08580B1E41}"/>
              </a:ext>
            </a:extLst>
          </p:cNvPr>
          <p:cNvSpPr/>
          <p:nvPr/>
        </p:nvSpPr>
        <p:spPr>
          <a:xfrm>
            <a:off x="4429547" y="5163092"/>
            <a:ext cx="101600" cy="1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832F14A-A47D-FF62-AA6B-3280D34B0FFD}"/>
              </a:ext>
            </a:extLst>
          </p:cNvPr>
          <p:cNvSpPr/>
          <p:nvPr/>
        </p:nvSpPr>
        <p:spPr>
          <a:xfrm>
            <a:off x="4768974" y="5166384"/>
            <a:ext cx="101600" cy="1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07C8ABE-1DF5-12B3-150E-00922290C66D}"/>
              </a:ext>
            </a:extLst>
          </p:cNvPr>
          <p:cNvGrpSpPr/>
          <p:nvPr/>
        </p:nvGrpSpPr>
        <p:grpSpPr>
          <a:xfrm>
            <a:off x="6800849" y="5612315"/>
            <a:ext cx="3377624" cy="523220"/>
            <a:chOff x="6800849" y="5612315"/>
            <a:chExt cx="3377624" cy="52322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9F77CD-7498-4883-2B0F-C66EE5A5F64E}"/>
                </a:ext>
              </a:extLst>
            </p:cNvPr>
            <p:cNvSpPr txBox="1"/>
            <p:nvPr/>
          </p:nvSpPr>
          <p:spPr>
            <a:xfrm>
              <a:off x="8758741" y="5612315"/>
              <a:ext cx="1419732" cy="5232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Return to previous page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047A3E58-ACA4-DFB6-2471-CA321E4B34EF}"/>
                </a:ext>
              </a:extLst>
            </p:cNvPr>
            <p:cNvCxnSpPr>
              <a:stCxn id="69" idx="1"/>
              <a:endCxn id="74" idx="3"/>
            </p:cNvCxnSpPr>
            <p:nvPr/>
          </p:nvCxnSpPr>
          <p:spPr>
            <a:xfrm flipH="1">
              <a:off x="6800849" y="5873925"/>
              <a:ext cx="1957892" cy="195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12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3" grpId="0" animBg="1"/>
      <p:bldP spid="3" grpId="0" animBg="1"/>
      <p:bldP spid="74" grpId="0" animBg="1"/>
      <p:bldP spid="74" grpId="1" animBg="1"/>
      <p:bldP spid="83" grpId="0" animBg="1"/>
      <p:bldP spid="8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c67db12-1ebc-4e5f-8e75-7fef7e1e52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DFF8E98EE351C408E574F089D1F13DB" ma:contentTypeVersion="6" ma:contentTypeDescription="새 문서를 만듭니다." ma:contentTypeScope="" ma:versionID="a5c41c1a583d7e14c8a191d289db1094">
  <xsd:schema xmlns:xsd="http://www.w3.org/2001/XMLSchema" xmlns:xs="http://www.w3.org/2001/XMLSchema" xmlns:p="http://schemas.microsoft.com/office/2006/metadata/properties" xmlns:ns3="0c67db12-1ebc-4e5f-8e75-7fef7e1e528a" xmlns:ns4="87d14936-b1a3-48ee-afb8-f72747d0581e" targetNamespace="http://schemas.microsoft.com/office/2006/metadata/properties" ma:root="true" ma:fieldsID="426259b5eb95329610eae70da98ec2be" ns3:_="" ns4:_="">
    <xsd:import namespace="0c67db12-1ebc-4e5f-8e75-7fef7e1e528a"/>
    <xsd:import namespace="87d14936-b1a3-48ee-afb8-f72747d058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67db12-1ebc-4e5f-8e75-7fef7e1e52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14936-b1a3-48ee-afb8-f72747d0581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EC74DD-9278-4859-BCDD-EA334F6270B8}">
  <ds:schemaRefs>
    <ds:schemaRef ds:uri="0c67db12-1ebc-4e5f-8e75-7fef7e1e528a"/>
    <ds:schemaRef ds:uri="87d14936-b1a3-48ee-afb8-f72747d058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A4261E-221E-4900-80BF-FD4789CC21EF}">
  <ds:schemaRefs>
    <ds:schemaRef ds:uri="0c67db12-1ebc-4e5f-8e75-7fef7e1e528a"/>
    <ds:schemaRef ds:uri="87d14936-b1a3-48ee-afb8-f72747d058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DA6D8A1-A2F9-445F-94E5-C100D5AC7D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8</Slides>
  <Notes>6</Notes>
  <HiddenSlides>2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김현준</dc:creator>
  <cp:revision>3</cp:revision>
  <dcterms:created xsi:type="dcterms:W3CDTF">2023-05-04T01:19:33Z</dcterms:created>
  <dcterms:modified xsi:type="dcterms:W3CDTF">2023-06-07T15:32:54Z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0x0101003DFF8E98EE351C408E574F089D1F13DB</vt:lpwstr>
  </property>
</Properties>
</file>